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6" r:id="rId2"/>
    <p:sldId id="390" r:id="rId3"/>
    <p:sldId id="391" r:id="rId4"/>
    <p:sldId id="357" r:id="rId5"/>
    <p:sldId id="283" r:id="rId6"/>
    <p:sldId id="392" r:id="rId7"/>
    <p:sldId id="393" r:id="rId8"/>
    <p:sldId id="394" r:id="rId9"/>
    <p:sldId id="395" r:id="rId10"/>
    <p:sldId id="396" r:id="rId11"/>
    <p:sldId id="397" r:id="rId12"/>
    <p:sldId id="292" r:id="rId13"/>
    <p:sldId id="398" r:id="rId14"/>
    <p:sldId id="399" r:id="rId15"/>
    <p:sldId id="400" r:id="rId16"/>
    <p:sldId id="401" r:id="rId17"/>
    <p:sldId id="278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33CCFF"/>
    <a:srgbClr val="4BC0B2"/>
    <a:srgbClr val="4BC0C6"/>
    <a:srgbClr val="0099CC"/>
    <a:srgbClr val="00D000"/>
    <a:srgbClr val="0000FF"/>
    <a:srgbClr val="4F81BD"/>
    <a:srgbClr val="00FF00"/>
    <a:srgbClr val="E9ED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60" autoAdjust="0"/>
    <p:restoredTop sz="94660"/>
  </p:normalViewPr>
  <p:slideViewPr>
    <p:cSldViewPr>
      <p:cViewPr varScale="1">
        <p:scale>
          <a:sx n="105" d="100"/>
          <a:sy n="105" d="100"/>
        </p:scale>
        <p:origin x="1746" y="1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33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0FF66A-1574-4C93-B4E9-C0BDC8E5D8B4}" type="datetimeFigureOut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E72AEA-9035-4A4F-876A-980EDD673CD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15356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E72AEA-9035-4A4F-876A-980EDD673CD0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8314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2F52FD-8BD8-41C6-B89C-61D3260C7E0B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64983-62DF-44C1-88F4-A727E2DC619A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B2FDC-4AB3-4462-A9DB-9F44016EE56B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D69FC8-5E63-4351-9A7B-D847C1786045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571472" y="1071546"/>
            <a:ext cx="3357586" cy="0"/>
          </a:xfrm>
          <a:prstGeom prst="line">
            <a:avLst/>
          </a:prstGeom>
          <a:ln w="38100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1CD65B-6DF0-42F0-9634-C9F20369AFBE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78B502-283D-453F-B024-86AA3B7A1555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BEC6D-A35B-471F-92B8-CD78DD3E2533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1DD8D0-33A3-44AA-8DBF-547A4F84404C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D790C-D101-45AE-A957-F471E23E0B97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851A1F-5DFD-4AC9-952A-D3DD0C389AC7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D7F897-E4A5-491A-A693-5D93010B0B2E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5E9F06-BEB9-4F96-831D-6145543E1D40}" type="datetime1">
              <a:rPr lang="en-US" smtClean="0"/>
              <a:pPr/>
              <a:t>05-Aug-19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6A4B56-60CD-4619-9AC4-C81993084640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0.png"/><Relationship Id="rId4" Type="http://schemas.openxmlformats.org/officeDocument/2006/relationships/image" Target="../media/image19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gif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wmf"/><Relationship Id="rId4" Type="http://schemas.openxmlformats.org/officeDocument/2006/relationships/image" Target="../media/image31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5.png"/><Relationship Id="rId4" Type="http://schemas.openxmlformats.org/officeDocument/2006/relationships/image" Target="../media/image34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jpe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1520" y="1742951"/>
            <a:ext cx="8712968" cy="1470025"/>
          </a:xfrm>
        </p:spPr>
        <p:txBody>
          <a:bodyPr>
            <a:normAutofit/>
          </a:bodyPr>
          <a:lstStyle/>
          <a:p>
            <a:r>
              <a:rPr lang="en-US" sz="3800" dirty="0"/>
              <a:t>Guess Free Maximization of Submodular and Linear Sums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7584" y="3573016"/>
            <a:ext cx="7560840" cy="864096"/>
          </a:xfrm>
        </p:spPr>
        <p:txBody>
          <a:bodyPr>
            <a:normAutofit fontScale="77500" lnSpcReduction="20000"/>
          </a:bodyPr>
          <a:lstStyle/>
          <a:p>
            <a:r>
              <a:rPr lang="en-US" sz="4100" dirty="0">
                <a:solidFill>
                  <a:schemeClr val="accent6">
                    <a:lumMod val="50000"/>
                  </a:schemeClr>
                </a:solidFill>
              </a:rPr>
              <a:t>Moran Feldman</a:t>
            </a:r>
          </a:p>
          <a:p>
            <a:r>
              <a:rPr lang="en-US" sz="3100" dirty="0">
                <a:solidFill>
                  <a:schemeClr val="tx1"/>
                </a:solidFill>
              </a:rPr>
              <a:t>The Open University of Israel</a:t>
            </a:r>
          </a:p>
          <a:p>
            <a:endParaRPr lang="en-US" dirty="0">
              <a:solidFill>
                <a:schemeClr val="accent6">
                  <a:lumMod val="50000"/>
                </a:schemeClr>
              </a:solidFill>
            </a:endParaRPr>
          </a:p>
        </p:txBody>
      </p:sp>
      <p:grpSp>
        <p:nvGrpSpPr>
          <p:cNvPr id="44" name="Group 43">
            <a:extLst>
              <a:ext uri="{FF2B5EF4-FFF2-40B4-BE49-F238E27FC236}">
                <a16:creationId xmlns:a16="http://schemas.microsoft.com/office/drawing/2014/main" id="{5B5F38AB-479E-403E-B37F-7B04D460FCB7}"/>
              </a:ext>
            </a:extLst>
          </p:cNvPr>
          <p:cNvGrpSpPr/>
          <p:nvPr/>
        </p:nvGrpSpPr>
        <p:grpSpPr>
          <a:xfrm>
            <a:off x="6687358" y="122448"/>
            <a:ext cx="2064472" cy="1813613"/>
            <a:chOff x="6687358" y="8297"/>
            <a:chExt cx="2064472" cy="1813613"/>
          </a:xfrm>
        </p:grpSpPr>
        <p:grpSp>
          <p:nvGrpSpPr>
            <p:cNvPr id="43" name="Group 42">
              <a:extLst>
                <a:ext uri="{FF2B5EF4-FFF2-40B4-BE49-F238E27FC236}">
                  <a16:creationId xmlns:a16="http://schemas.microsoft.com/office/drawing/2014/main" id="{CB2F91BE-9A88-4B2B-9602-4F53E4FE2D21}"/>
                </a:ext>
              </a:extLst>
            </p:cNvPr>
            <p:cNvGrpSpPr/>
            <p:nvPr/>
          </p:nvGrpSpPr>
          <p:grpSpPr>
            <a:xfrm>
              <a:off x="6687358" y="438206"/>
              <a:ext cx="1917090" cy="1383704"/>
              <a:chOff x="6580872" y="438206"/>
              <a:chExt cx="1917090" cy="1383704"/>
            </a:xfrm>
          </p:grpSpPr>
          <p:pic>
            <p:nvPicPr>
              <p:cNvPr id="9" name="Picture 8">
                <a:extLst>
                  <a:ext uri="{FF2B5EF4-FFF2-40B4-BE49-F238E27FC236}">
                    <a16:creationId xmlns:a16="http://schemas.microsoft.com/office/drawing/2014/main" id="{C24F700D-9406-4A77-9342-5ED354F62F52}"/>
                  </a:ext>
                </a:extLst>
              </p:cNvPr>
              <p:cNvPicPr>
                <a:picLocks noChangeAspect="1" noChangeArrowheads="1"/>
              </p:cNvPicPr>
              <p:nvPr/>
            </p:nvPicPr>
            <p:blipFill>
              <a:blip r:embed="rId2" cstate="print">
                <a:clrChange>
                  <a:clrFrom>
                    <a:srgbClr val="FFFFFF"/>
                  </a:clrFrom>
                  <a:clrTo>
                    <a:srgbClr val="FFFFFF">
                      <a:alpha val="0"/>
                    </a:srgbClr>
                  </a:clrTo>
                </a:clrChange>
              </a:blip>
              <a:srcRect/>
              <a:stretch>
                <a:fillRect/>
              </a:stretch>
            </p:blipFill>
            <p:spPr bwMode="auto">
              <a:xfrm>
                <a:off x="6580872" y="613040"/>
                <a:ext cx="1872208" cy="1208870"/>
              </a:xfrm>
              <a:prstGeom prst="rect">
                <a:avLst/>
              </a:prstGeom>
              <a:noFill/>
            </p:spPr>
          </p:pic>
          <p:grpSp>
            <p:nvGrpSpPr>
              <p:cNvPr id="10" name="Group 9">
                <a:extLst>
                  <a:ext uri="{FF2B5EF4-FFF2-40B4-BE49-F238E27FC236}">
                    <a16:creationId xmlns:a16="http://schemas.microsoft.com/office/drawing/2014/main" id="{7C2C18CE-3810-472F-91CA-C7301792A3F9}"/>
                  </a:ext>
                </a:extLst>
              </p:cNvPr>
              <p:cNvGrpSpPr/>
              <p:nvPr/>
            </p:nvGrpSpPr>
            <p:grpSpPr>
              <a:xfrm>
                <a:off x="7740352" y="438206"/>
                <a:ext cx="757610" cy="974570"/>
                <a:chOff x="3995738" y="922338"/>
                <a:chExt cx="527050" cy="714375"/>
              </a:xfrm>
            </p:grpSpPr>
            <p:sp>
              <p:nvSpPr>
                <p:cNvPr id="11" name="AutoShape 7">
                  <a:extLst>
                    <a:ext uri="{FF2B5EF4-FFF2-40B4-BE49-F238E27FC236}">
                      <a16:creationId xmlns:a16="http://schemas.microsoft.com/office/drawing/2014/main" id="{3C333384-E123-4170-B5AE-6CBA66EB5287}"/>
                    </a:ext>
                  </a:extLst>
                </p:cNvPr>
                <p:cNvSpPr>
                  <a:spLocks noChangeAspect="1" noChangeArrowheads="1" noTextEdit="1"/>
                </p:cNvSpPr>
                <p:nvPr/>
              </p:nvSpPr>
              <p:spPr bwMode="auto">
                <a:xfrm>
                  <a:off x="3995738" y="922338"/>
                  <a:ext cx="527050" cy="714375"/>
                </a:xfrm>
                <a:prstGeom prst="rect">
                  <a:avLst/>
                </a:prstGeom>
                <a:noFill/>
                <a:ln>
                  <a:noFill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miter lim="800000"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3" name="Freeform 9">
                  <a:extLst>
                    <a:ext uri="{FF2B5EF4-FFF2-40B4-BE49-F238E27FC236}">
                      <a16:creationId xmlns:a16="http://schemas.microsoft.com/office/drawing/2014/main" id="{1D26AA7C-4FF3-4096-9459-27996D072F4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19563" y="1171576"/>
                  <a:ext cx="53975" cy="300038"/>
                </a:xfrm>
                <a:custGeom>
                  <a:avLst/>
                  <a:gdLst>
                    <a:gd name="T0" fmla="*/ 87 w 133"/>
                    <a:gd name="T1" fmla="*/ 0 h 753"/>
                    <a:gd name="T2" fmla="*/ 51 w 133"/>
                    <a:gd name="T3" fmla="*/ 212 h 753"/>
                    <a:gd name="T4" fmla="*/ 71 w 133"/>
                    <a:gd name="T5" fmla="*/ 262 h 753"/>
                    <a:gd name="T6" fmla="*/ 48 w 133"/>
                    <a:gd name="T7" fmla="*/ 467 h 753"/>
                    <a:gd name="T8" fmla="*/ 22 w 133"/>
                    <a:gd name="T9" fmla="*/ 508 h 753"/>
                    <a:gd name="T10" fmla="*/ 0 w 133"/>
                    <a:gd name="T11" fmla="*/ 722 h 753"/>
                    <a:gd name="T12" fmla="*/ 67 w 133"/>
                    <a:gd name="T13" fmla="*/ 753 h 753"/>
                    <a:gd name="T14" fmla="*/ 77 w 133"/>
                    <a:gd name="T15" fmla="*/ 507 h 753"/>
                    <a:gd name="T16" fmla="*/ 100 w 133"/>
                    <a:gd name="T17" fmla="*/ 483 h 753"/>
                    <a:gd name="T18" fmla="*/ 122 w 133"/>
                    <a:gd name="T19" fmla="*/ 270 h 753"/>
                    <a:gd name="T20" fmla="*/ 116 w 133"/>
                    <a:gd name="T21" fmla="*/ 185 h 753"/>
                    <a:gd name="T22" fmla="*/ 133 w 133"/>
                    <a:gd name="T23" fmla="*/ 7 h 753"/>
                    <a:gd name="T24" fmla="*/ 87 w 133"/>
                    <a:gd name="T25" fmla="*/ 0 h 753"/>
                    <a:gd name="T26" fmla="*/ 87 w 133"/>
                    <a:gd name="T27" fmla="*/ 0 h 75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133" h="753">
                      <a:moveTo>
                        <a:pt x="87" y="0"/>
                      </a:moveTo>
                      <a:lnTo>
                        <a:pt x="51" y="212"/>
                      </a:lnTo>
                      <a:lnTo>
                        <a:pt x="71" y="262"/>
                      </a:lnTo>
                      <a:lnTo>
                        <a:pt x="48" y="467"/>
                      </a:lnTo>
                      <a:lnTo>
                        <a:pt x="22" y="508"/>
                      </a:lnTo>
                      <a:lnTo>
                        <a:pt x="0" y="722"/>
                      </a:lnTo>
                      <a:lnTo>
                        <a:pt x="67" y="753"/>
                      </a:lnTo>
                      <a:lnTo>
                        <a:pt x="77" y="507"/>
                      </a:lnTo>
                      <a:lnTo>
                        <a:pt x="100" y="483"/>
                      </a:lnTo>
                      <a:lnTo>
                        <a:pt x="122" y="270"/>
                      </a:lnTo>
                      <a:lnTo>
                        <a:pt x="116" y="185"/>
                      </a:lnTo>
                      <a:lnTo>
                        <a:pt x="133" y="7"/>
                      </a:lnTo>
                      <a:lnTo>
                        <a:pt x="87" y="0"/>
                      </a:lnTo>
                      <a:lnTo>
                        <a:pt x="87" y="0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4" name="Freeform 10">
                  <a:extLst>
                    <a:ext uri="{FF2B5EF4-FFF2-40B4-BE49-F238E27FC236}">
                      <a16:creationId xmlns:a16="http://schemas.microsoft.com/office/drawing/2014/main" id="{CF3A0DE0-DAC3-4CCB-87B2-3EE63DCD082A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44963" y="1192213"/>
                  <a:ext cx="17463" cy="63500"/>
                </a:xfrm>
                <a:custGeom>
                  <a:avLst/>
                  <a:gdLst>
                    <a:gd name="T0" fmla="*/ 29 w 43"/>
                    <a:gd name="T1" fmla="*/ 0 h 162"/>
                    <a:gd name="T2" fmla="*/ 43 w 43"/>
                    <a:gd name="T3" fmla="*/ 35 h 162"/>
                    <a:gd name="T4" fmla="*/ 29 w 43"/>
                    <a:gd name="T5" fmla="*/ 156 h 162"/>
                    <a:gd name="T6" fmla="*/ 0 w 43"/>
                    <a:gd name="T7" fmla="*/ 162 h 162"/>
                    <a:gd name="T8" fmla="*/ 29 w 43"/>
                    <a:gd name="T9" fmla="*/ 0 h 162"/>
                    <a:gd name="T10" fmla="*/ 29 w 43"/>
                    <a:gd name="T11" fmla="*/ 0 h 16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43" h="162">
                      <a:moveTo>
                        <a:pt x="29" y="0"/>
                      </a:moveTo>
                      <a:lnTo>
                        <a:pt x="43" y="35"/>
                      </a:lnTo>
                      <a:lnTo>
                        <a:pt x="29" y="156"/>
                      </a:lnTo>
                      <a:lnTo>
                        <a:pt x="0" y="162"/>
                      </a:lnTo>
                      <a:lnTo>
                        <a:pt x="29" y="0"/>
                      </a:lnTo>
                      <a:lnTo>
                        <a:pt x="29" y="0"/>
                      </a:lnTo>
                      <a:close/>
                    </a:path>
                  </a:pathLst>
                </a:custGeom>
                <a:solidFill>
                  <a:srgbClr val="DBB8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5" name="Freeform 11">
                  <a:extLst>
                    <a:ext uri="{FF2B5EF4-FFF2-40B4-BE49-F238E27FC236}">
                      <a16:creationId xmlns:a16="http://schemas.microsoft.com/office/drawing/2014/main" id="{5D48D382-CFE0-4EC2-8797-1BF5F7731D5E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29088" y="1279526"/>
                  <a:ext cx="30163" cy="176213"/>
                </a:xfrm>
                <a:custGeom>
                  <a:avLst/>
                  <a:gdLst>
                    <a:gd name="T0" fmla="*/ 57 w 78"/>
                    <a:gd name="T1" fmla="*/ 0 h 446"/>
                    <a:gd name="T2" fmla="*/ 78 w 78"/>
                    <a:gd name="T3" fmla="*/ 43 h 446"/>
                    <a:gd name="T4" fmla="*/ 57 w 78"/>
                    <a:gd name="T5" fmla="*/ 195 h 446"/>
                    <a:gd name="T6" fmla="*/ 34 w 78"/>
                    <a:gd name="T7" fmla="*/ 227 h 446"/>
                    <a:gd name="T8" fmla="*/ 39 w 78"/>
                    <a:gd name="T9" fmla="*/ 286 h 446"/>
                    <a:gd name="T10" fmla="*/ 23 w 78"/>
                    <a:gd name="T11" fmla="*/ 446 h 446"/>
                    <a:gd name="T12" fmla="*/ 0 w 78"/>
                    <a:gd name="T13" fmla="*/ 439 h 446"/>
                    <a:gd name="T14" fmla="*/ 15 w 78"/>
                    <a:gd name="T15" fmla="*/ 243 h 446"/>
                    <a:gd name="T16" fmla="*/ 39 w 78"/>
                    <a:gd name="T17" fmla="*/ 189 h 446"/>
                    <a:gd name="T18" fmla="*/ 57 w 78"/>
                    <a:gd name="T19" fmla="*/ 0 h 446"/>
                    <a:gd name="T20" fmla="*/ 57 w 78"/>
                    <a:gd name="T21" fmla="*/ 0 h 44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78" h="446">
                      <a:moveTo>
                        <a:pt x="57" y="0"/>
                      </a:moveTo>
                      <a:lnTo>
                        <a:pt x="78" y="43"/>
                      </a:lnTo>
                      <a:lnTo>
                        <a:pt x="57" y="195"/>
                      </a:lnTo>
                      <a:lnTo>
                        <a:pt x="34" y="227"/>
                      </a:lnTo>
                      <a:lnTo>
                        <a:pt x="39" y="286"/>
                      </a:lnTo>
                      <a:lnTo>
                        <a:pt x="23" y="446"/>
                      </a:lnTo>
                      <a:lnTo>
                        <a:pt x="0" y="439"/>
                      </a:lnTo>
                      <a:lnTo>
                        <a:pt x="15" y="243"/>
                      </a:lnTo>
                      <a:lnTo>
                        <a:pt x="39" y="189"/>
                      </a:lnTo>
                      <a:lnTo>
                        <a:pt x="57" y="0"/>
                      </a:lnTo>
                      <a:lnTo>
                        <a:pt x="57" y="0"/>
                      </a:lnTo>
                      <a:close/>
                    </a:path>
                  </a:pathLst>
                </a:custGeom>
                <a:solidFill>
                  <a:srgbClr val="DBB84D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6" name="Freeform 12">
                  <a:extLst>
                    <a:ext uri="{FF2B5EF4-FFF2-40B4-BE49-F238E27FC236}">
                      <a16:creationId xmlns:a16="http://schemas.microsoft.com/office/drawing/2014/main" id="{77DCB0C4-E4BF-40B9-8670-8305C10FC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2263" y="1136651"/>
                  <a:ext cx="46038" cy="50800"/>
                </a:xfrm>
                <a:custGeom>
                  <a:avLst/>
                  <a:gdLst>
                    <a:gd name="T0" fmla="*/ 24 w 117"/>
                    <a:gd name="T1" fmla="*/ 0 h 127"/>
                    <a:gd name="T2" fmla="*/ 8 w 117"/>
                    <a:gd name="T3" fmla="*/ 5 h 127"/>
                    <a:gd name="T4" fmla="*/ 0 w 117"/>
                    <a:gd name="T5" fmla="*/ 43 h 127"/>
                    <a:gd name="T6" fmla="*/ 9 w 117"/>
                    <a:gd name="T7" fmla="*/ 53 h 127"/>
                    <a:gd name="T8" fmla="*/ 9 w 117"/>
                    <a:gd name="T9" fmla="*/ 74 h 127"/>
                    <a:gd name="T10" fmla="*/ 7 w 117"/>
                    <a:gd name="T11" fmla="*/ 98 h 127"/>
                    <a:gd name="T12" fmla="*/ 17 w 117"/>
                    <a:gd name="T13" fmla="*/ 111 h 127"/>
                    <a:gd name="T14" fmla="*/ 78 w 117"/>
                    <a:gd name="T15" fmla="*/ 127 h 127"/>
                    <a:gd name="T16" fmla="*/ 117 w 117"/>
                    <a:gd name="T17" fmla="*/ 31 h 127"/>
                    <a:gd name="T18" fmla="*/ 24 w 117"/>
                    <a:gd name="T19" fmla="*/ 0 h 127"/>
                    <a:gd name="T20" fmla="*/ 24 w 117"/>
                    <a:gd name="T21" fmla="*/ 0 h 12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17" h="127">
                      <a:moveTo>
                        <a:pt x="24" y="0"/>
                      </a:moveTo>
                      <a:lnTo>
                        <a:pt x="8" y="5"/>
                      </a:lnTo>
                      <a:lnTo>
                        <a:pt x="0" y="43"/>
                      </a:lnTo>
                      <a:lnTo>
                        <a:pt x="9" y="53"/>
                      </a:lnTo>
                      <a:lnTo>
                        <a:pt x="9" y="74"/>
                      </a:lnTo>
                      <a:lnTo>
                        <a:pt x="7" y="98"/>
                      </a:lnTo>
                      <a:lnTo>
                        <a:pt x="17" y="111"/>
                      </a:lnTo>
                      <a:lnTo>
                        <a:pt x="78" y="127"/>
                      </a:lnTo>
                      <a:lnTo>
                        <a:pt x="117" y="31"/>
                      </a:lnTo>
                      <a:lnTo>
                        <a:pt x="24" y="0"/>
                      </a:lnTo>
                      <a:lnTo>
                        <a:pt x="24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7" name="Freeform 14">
                  <a:extLst>
                    <a:ext uri="{FF2B5EF4-FFF2-40B4-BE49-F238E27FC236}">
                      <a16:creationId xmlns:a16="http://schemas.microsoft.com/office/drawing/2014/main" id="{E4EBECDE-0837-4240-8384-E1C96D4F32E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2926" y="1031876"/>
                  <a:ext cx="161925" cy="187325"/>
                </a:xfrm>
                <a:custGeom>
                  <a:avLst/>
                  <a:gdLst>
                    <a:gd name="T0" fmla="*/ 40 w 405"/>
                    <a:gd name="T1" fmla="*/ 51 h 472"/>
                    <a:gd name="T2" fmla="*/ 53 w 405"/>
                    <a:gd name="T3" fmla="*/ 46 h 472"/>
                    <a:gd name="T4" fmla="*/ 64 w 405"/>
                    <a:gd name="T5" fmla="*/ 41 h 472"/>
                    <a:gd name="T6" fmla="*/ 74 w 405"/>
                    <a:gd name="T7" fmla="*/ 37 h 472"/>
                    <a:gd name="T8" fmla="*/ 85 w 405"/>
                    <a:gd name="T9" fmla="*/ 32 h 472"/>
                    <a:gd name="T10" fmla="*/ 97 w 405"/>
                    <a:gd name="T11" fmla="*/ 27 h 472"/>
                    <a:gd name="T12" fmla="*/ 110 w 405"/>
                    <a:gd name="T13" fmla="*/ 22 h 472"/>
                    <a:gd name="T14" fmla="*/ 124 w 405"/>
                    <a:gd name="T15" fmla="*/ 18 h 472"/>
                    <a:gd name="T16" fmla="*/ 137 w 405"/>
                    <a:gd name="T17" fmla="*/ 14 h 472"/>
                    <a:gd name="T18" fmla="*/ 151 w 405"/>
                    <a:gd name="T19" fmla="*/ 10 h 472"/>
                    <a:gd name="T20" fmla="*/ 164 w 405"/>
                    <a:gd name="T21" fmla="*/ 7 h 472"/>
                    <a:gd name="T22" fmla="*/ 177 w 405"/>
                    <a:gd name="T23" fmla="*/ 4 h 472"/>
                    <a:gd name="T24" fmla="*/ 192 w 405"/>
                    <a:gd name="T25" fmla="*/ 3 h 472"/>
                    <a:gd name="T26" fmla="*/ 204 w 405"/>
                    <a:gd name="T27" fmla="*/ 0 h 472"/>
                    <a:gd name="T28" fmla="*/ 217 w 405"/>
                    <a:gd name="T29" fmla="*/ 0 h 472"/>
                    <a:gd name="T30" fmla="*/ 229 w 405"/>
                    <a:gd name="T31" fmla="*/ 0 h 472"/>
                    <a:gd name="T32" fmla="*/ 242 w 405"/>
                    <a:gd name="T33" fmla="*/ 1 h 472"/>
                    <a:gd name="T34" fmla="*/ 256 w 405"/>
                    <a:gd name="T35" fmla="*/ 3 h 472"/>
                    <a:gd name="T36" fmla="*/ 268 w 405"/>
                    <a:gd name="T37" fmla="*/ 5 h 472"/>
                    <a:gd name="T38" fmla="*/ 281 w 405"/>
                    <a:gd name="T39" fmla="*/ 8 h 472"/>
                    <a:gd name="T40" fmla="*/ 293 w 405"/>
                    <a:gd name="T41" fmla="*/ 11 h 472"/>
                    <a:gd name="T42" fmla="*/ 305 w 405"/>
                    <a:gd name="T43" fmla="*/ 16 h 472"/>
                    <a:gd name="T44" fmla="*/ 317 w 405"/>
                    <a:gd name="T45" fmla="*/ 20 h 472"/>
                    <a:gd name="T46" fmla="*/ 328 w 405"/>
                    <a:gd name="T47" fmla="*/ 26 h 472"/>
                    <a:gd name="T48" fmla="*/ 339 w 405"/>
                    <a:gd name="T49" fmla="*/ 32 h 472"/>
                    <a:gd name="T50" fmla="*/ 349 w 405"/>
                    <a:gd name="T51" fmla="*/ 38 h 472"/>
                    <a:gd name="T52" fmla="*/ 359 w 405"/>
                    <a:gd name="T53" fmla="*/ 46 h 472"/>
                    <a:gd name="T54" fmla="*/ 374 w 405"/>
                    <a:gd name="T55" fmla="*/ 60 h 472"/>
                    <a:gd name="T56" fmla="*/ 389 w 405"/>
                    <a:gd name="T57" fmla="*/ 76 h 472"/>
                    <a:gd name="T58" fmla="*/ 397 w 405"/>
                    <a:gd name="T59" fmla="*/ 92 h 472"/>
                    <a:gd name="T60" fmla="*/ 403 w 405"/>
                    <a:gd name="T61" fmla="*/ 107 h 472"/>
                    <a:gd name="T62" fmla="*/ 404 w 405"/>
                    <a:gd name="T63" fmla="*/ 122 h 472"/>
                    <a:gd name="T64" fmla="*/ 403 w 405"/>
                    <a:gd name="T65" fmla="*/ 134 h 472"/>
                    <a:gd name="T66" fmla="*/ 400 w 405"/>
                    <a:gd name="T67" fmla="*/ 146 h 472"/>
                    <a:gd name="T68" fmla="*/ 395 w 405"/>
                    <a:gd name="T69" fmla="*/ 157 h 472"/>
                    <a:gd name="T70" fmla="*/ 390 w 405"/>
                    <a:gd name="T71" fmla="*/ 168 h 472"/>
                    <a:gd name="T72" fmla="*/ 376 w 405"/>
                    <a:gd name="T73" fmla="*/ 184 h 472"/>
                    <a:gd name="T74" fmla="*/ 359 w 405"/>
                    <a:gd name="T75" fmla="*/ 198 h 472"/>
                    <a:gd name="T76" fmla="*/ 342 w 405"/>
                    <a:gd name="T77" fmla="*/ 205 h 472"/>
                    <a:gd name="T78" fmla="*/ 334 w 405"/>
                    <a:gd name="T79" fmla="*/ 209 h 472"/>
                    <a:gd name="T80" fmla="*/ 365 w 405"/>
                    <a:gd name="T81" fmla="*/ 367 h 472"/>
                    <a:gd name="T82" fmla="*/ 365 w 405"/>
                    <a:gd name="T83" fmla="*/ 380 h 472"/>
                    <a:gd name="T84" fmla="*/ 363 w 405"/>
                    <a:gd name="T85" fmla="*/ 393 h 472"/>
                    <a:gd name="T86" fmla="*/ 356 w 405"/>
                    <a:gd name="T87" fmla="*/ 407 h 472"/>
                    <a:gd name="T88" fmla="*/ 347 w 405"/>
                    <a:gd name="T89" fmla="*/ 418 h 472"/>
                    <a:gd name="T90" fmla="*/ 336 w 405"/>
                    <a:gd name="T91" fmla="*/ 427 h 472"/>
                    <a:gd name="T92" fmla="*/ 323 w 405"/>
                    <a:gd name="T93" fmla="*/ 437 h 472"/>
                    <a:gd name="T94" fmla="*/ 307 w 405"/>
                    <a:gd name="T95" fmla="*/ 445 h 472"/>
                    <a:gd name="T96" fmla="*/ 293 w 405"/>
                    <a:gd name="T97" fmla="*/ 454 h 472"/>
                    <a:gd name="T98" fmla="*/ 280 w 405"/>
                    <a:gd name="T99" fmla="*/ 461 h 472"/>
                    <a:gd name="T100" fmla="*/ 269 w 405"/>
                    <a:gd name="T101" fmla="*/ 466 h 472"/>
                    <a:gd name="T102" fmla="*/ 259 w 405"/>
                    <a:gd name="T103" fmla="*/ 472 h 47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</a:cxnLst>
                  <a:rect l="0" t="0" r="r" b="b"/>
                  <a:pathLst>
                    <a:path w="405" h="472">
                      <a:moveTo>
                        <a:pt x="35" y="55"/>
                      </a:moveTo>
                      <a:lnTo>
                        <a:pt x="36" y="54"/>
                      </a:lnTo>
                      <a:lnTo>
                        <a:pt x="38" y="52"/>
                      </a:lnTo>
                      <a:lnTo>
                        <a:pt x="40" y="51"/>
                      </a:lnTo>
                      <a:lnTo>
                        <a:pt x="42" y="50"/>
                      </a:lnTo>
                      <a:lnTo>
                        <a:pt x="46" y="49"/>
                      </a:lnTo>
                      <a:lnTo>
                        <a:pt x="49" y="48"/>
                      </a:lnTo>
                      <a:lnTo>
                        <a:pt x="53" y="46"/>
                      </a:lnTo>
                      <a:lnTo>
                        <a:pt x="58" y="43"/>
                      </a:lnTo>
                      <a:lnTo>
                        <a:pt x="59" y="42"/>
                      </a:lnTo>
                      <a:lnTo>
                        <a:pt x="61" y="41"/>
                      </a:lnTo>
                      <a:lnTo>
                        <a:pt x="64" y="41"/>
                      </a:lnTo>
                      <a:lnTo>
                        <a:pt x="66" y="40"/>
                      </a:lnTo>
                      <a:lnTo>
                        <a:pt x="69" y="39"/>
                      </a:lnTo>
                      <a:lnTo>
                        <a:pt x="72" y="37"/>
                      </a:lnTo>
                      <a:lnTo>
                        <a:pt x="74" y="37"/>
                      </a:lnTo>
                      <a:lnTo>
                        <a:pt x="76" y="36"/>
                      </a:lnTo>
                      <a:lnTo>
                        <a:pt x="80" y="35"/>
                      </a:lnTo>
                      <a:lnTo>
                        <a:pt x="83" y="32"/>
                      </a:lnTo>
                      <a:lnTo>
                        <a:pt x="85" y="32"/>
                      </a:lnTo>
                      <a:lnTo>
                        <a:pt x="88" y="31"/>
                      </a:lnTo>
                      <a:lnTo>
                        <a:pt x="92" y="30"/>
                      </a:lnTo>
                      <a:lnTo>
                        <a:pt x="95" y="28"/>
                      </a:lnTo>
                      <a:lnTo>
                        <a:pt x="97" y="27"/>
                      </a:lnTo>
                      <a:lnTo>
                        <a:pt x="100" y="26"/>
                      </a:lnTo>
                      <a:lnTo>
                        <a:pt x="104" y="25"/>
                      </a:lnTo>
                      <a:lnTo>
                        <a:pt x="107" y="24"/>
                      </a:lnTo>
                      <a:lnTo>
                        <a:pt x="110" y="22"/>
                      </a:lnTo>
                      <a:lnTo>
                        <a:pt x="114" y="21"/>
                      </a:lnTo>
                      <a:lnTo>
                        <a:pt x="117" y="20"/>
                      </a:lnTo>
                      <a:lnTo>
                        <a:pt x="120" y="19"/>
                      </a:lnTo>
                      <a:lnTo>
                        <a:pt x="124" y="18"/>
                      </a:lnTo>
                      <a:lnTo>
                        <a:pt x="127" y="17"/>
                      </a:lnTo>
                      <a:lnTo>
                        <a:pt x="130" y="16"/>
                      </a:lnTo>
                      <a:lnTo>
                        <a:pt x="133" y="15"/>
                      </a:lnTo>
                      <a:lnTo>
                        <a:pt x="137" y="14"/>
                      </a:lnTo>
                      <a:lnTo>
                        <a:pt x="141" y="14"/>
                      </a:lnTo>
                      <a:lnTo>
                        <a:pt x="144" y="11"/>
                      </a:lnTo>
                      <a:lnTo>
                        <a:pt x="148" y="11"/>
                      </a:lnTo>
                      <a:lnTo>
                        <a:pt x="151" y="10"/>
                      </a:lnTo>
                      <a:lnTo>
                        <a:pt x="154" y="9"/>
                      </a:lnTo>
                      <a:lnTo>
                        <a:pt x="158" y="8"/>
                      </a:lnTo>
                      <a:lnTo>
                        <a:pt x="161" y="7"/>
                      </a:lnTo>
                      <a:lnTo>
                        <a:pt x="164" y="7"/>
                      </a:lnTo>
                      <a:lnTo>
                        <a:pt x="168" y="6"/>
                      </a:lnTo>
                      <a:lnTo>
                        <a:pt x="171" y="5"/>
                      </a:lnTo>
                      <a:lnTo>
                        <a:pt x="174" y="5"/>
                      </a:lnTo>
                      <a:lnTo>
                        <a:pt x="177" y="4"/>
                      </a:lnTo>
                      <a:lnTo>
                        <a:pt x="181" y="4"/>
                      </a:lnTo>
                      <a:lnTo>
                        <a:pt x="184" y="3"/>
                      </a:lnTo>
                      <a:lnTo>
                        <a:pt x="187" y="3"/>
                      </a:lnTo>
                      <a:lnTo>
                        <a:pt x="192" y="3"/>
                      </a:lnTo>
                      <a:lnTo>
                        <a:pt x="195" y="3"/>
                      </a:lnTo>
                      <a:lnTo>
                        <a:pt x="197" y="1"/>
                      </a:lnTo>
                      <a:lnTo>
                        <a:pt x="202" y="1"/>
                      </a:lnTo>
                      <a:lnTo>
                        <a:pt x="204" y="0"/>
                      </a:lnTo>
                      <a:lnTo>
                        <a:pt x="207" y="0"/>
                      </a:lnTo>
                      <a:lnTo>
                        <a:pt x="210" y="0"/>
                      </a:lnTo>
                      <a:lnTo>
                        <a:pt x="214" y="0"/>
                      </a:lnTo>
                      <a:lnTo>
                        <a:pt x="217" y="0"/>
                      </a:lnTo>
                      <a:lnTo>
                        <a:pt x="220" y="0"/>
                      </a:lnTo>
                      <a:lnTo>
                        <a:pt x="224" y="0"/>
                      </a:lnTo>
                      <a:lnTo>
                        <a:pt x="226" y="0"/>
                      </a:lnTo>
                      <a:lnTo>
                        <a:pt x="229" y="0"/>
                      </a:lnTo>
                      <a:lnTo>
                        <a:pt x="234" y="0"/>
                      </a:lnTo>
                      <a:lnTo>
                        <a:pt x="236" y="0"/>
                      </a:lnTo>
                      <a:lnTo>
                        <a:pt x="240" y="1"/>
                      </a:lnTo>
                      <a:lnTo>
                        <a:pt x="242" y="1"/>
                      </a:lnTo>
                      <a:lnTo>
                        <a:pt x="247" y="3"/>
                      </a:lnTo>
                      <a:lnTo>
                        <a:pt x="249" y="3"/>
                      </a:lnTo>
                      <a:lnTo>
                        <a:pt x="252" y="3"/>
                      </a:lnTo>
                      <a:lnTo>
                        <a:pt x="256" y="3"/>
                      </a:lnTo>
                      <a:lnTo>
                        <a:pt x="259" y="4"/>
                      </a:lnTo>
                      <a:lnTo>
                        <a:pt x="262" y="4"/>
                      </a:lnTo>
                      <a:lnTo>
                        <a:pt x="265" y="5"/>
                      </a:lnTo>
                      <a:lnTo>
                        <a:pt x="268" y="5"/>
                      </a:lnTo>
                      <a:lnTo>
                        <a:pt x="272" y="6"/>
                      </a:lnTo>
                      <a:lnTo>
                        <a:pt x="274" y="7"/>
                      </a:lnTo>
                      <a:lnTo>
                        <a:pt x="277" y="7"/>
                      </a:lnTo>
                      <a:lnTo>
                        <a:pt x="281" y="8"/>
                      </a:lnTo>
                      <a:lnTo>
                        <a:pt x="284" y="9"/>
                      </a:lnTo>
                      <a:lnTo>
                        <a:pt x="287" y="9"/>
                      </a:lnTo>
                      <a:lnTo>
                        <a:pt x="290" y="10"/>
                      </a:lnTo>
                      <a:lnTo>
                        <a:pt x="293" y="11"/>
                      </a:lnTo>
                      <a:lnTo>
                        <a:pt x="297" y="13"/>
                      </a:lnTo>
                      <a:lnTo>
                        <a:pt x="299" y="14"/>
                      </a:lnTo>
                      <a:lnTo>
                        <a:pt x="303" y="15"/>
                      </a:lnTo>
                      <a:lnTo>
                        <a:pt x="305" y="16"/>
                      </a:lnTo>
                      <a:lnTo>
                        <a:pt x="308" y="17"/>
                      </a:lnTo>
                      <a:lnTo>
                        <a:pt x="310" y="18"/>
                      </a:lnTo>
                      <a:lnTo>
                        <a:pt x="314" y="19"/>
                      </a:lnTo>
                      <a:lnTo>
                        <a:pt x="317" y="20"/>
                      </a:lnTo>
                      <a:lnTo>
                        <a:pt x="320" y="21"/>
                      </a:lnTo>
                      <a:lnTo>
                        <a:pt x="323" y="22"/>
                      </a:lnTo>
                      <a:lnTo>
                        <a:pt x="325" y="25"/>
                      </a:lnTo>
                      <a:lnTo>
                        <a:pt x="328" y="26"/>
                      </a:lnTo>
                      <a:lnTo>
                        <a:pt x="331" y="27"/>
                      </a:lnTo>
                      <a:lnTo>
                        <a:pt x="334" y="28"/>
                      </a:lnTo>
                      <a:lnTo>
                        <a:pt x="336" y="30"/>
                      </a:lnTo>
                      <a:lnTo>
                        <a:pt x="339" y="32"/>
                      </a:lnTo>
                      <a:lnTo>
                        <a:pt x="342" y="33"/>
                      </a:lnTo>
                      <a:lnTo>
                        <a:pt x="345" y="35"/>
                      </a:lnTo>
                      <a:lnTo>
                        <a:pt x="347" y="37"/>
                      </a:lnTo>
                      <a:lnTo>
                        <a:pt x="349" y="38"/>
                      </a:lnTo>
                      <a:lnTo>
                        <a:pt x="352" y="40"/>
                      </a:lnTo>
                      <a:lnTo>
                        <a:pt x="354" y="41"/>
                      </a:lnTo>
                      <a:lnTo>
                        <a:pt x="357" y="43"/>
                      </a:lnTo>
                      <a:lnTo>
                        <a:pt x="359" y="46"/>
                      </a:lnTo>
                      <a:lnTo>
                        <a:pt x="362" y="48"/>
                      </a:lnTo>
                      <a:lnTo>
                        <a:pt x="367" y="51"/>
                      </a:lnTo>
                      <a:lnTo>
                        <a:pt x="371" y="55"/>
                      </a:lnTo>
                      <a:lnTo>
                        <a:pt x="374" y="60"/>
                      </a:lnTo>
                      <a:lnTo>
                        <a:pt x="379" y="64"/>
                      </a:lnTo>
                      <a:lnTo>
                        <a:pt x="382" y="69"/>
                      </a:lnTo>
                      <a:lnTo>
                        <a:pt x="385" y="72"/>
                      </a:lnTo>
                      <a:lnTo>
                        <a:pt x="389" y="76"/>
                      </a:lnTo>
                      <a:lnTo>
                        <a:pt x="392" y="81"/>
                      </a:lnTo>
                      <a:lnTo>
                        <a:pt x="394" y="84"/>
                      </a:lnTo>
                      <a:lnTo>
                        <a:pt x="396" y="89"/>
                      </a:lnTo>
                      <a:lnTo>
                        <a:pt x="397" y="92"/>
                      </a:lnTo>
                      <a:lnTo>
                        <a:pt x="400" y="96"/>
                      </a:lnTo>
                      <a:lnTo>
                        <a:pt x="401" y="100"/>
                      </a:lnTo>
                      <a:lnTo>
                        <a:pt x="402" y="103"/>
                      </a:lnTo>
                      <a:lnTo>
                        <a:pt x="403" y="107"/>
                      </a:lnTo>
                      <a:lnTo>
                        <a:pt x="404" y="111"/>
                      </a:lnTo>
                      <a:lnTo>
                        <a:pt x="404" y="114"/>
                      </a:lnTo>
                      <a:lnTo>
                        <a:pt x="404" y="117"/>
                      </a:lnTo>
                      <a:lnTo>
                        <a:pt x="404" y="122"/>
                      </a:lnTo>
                      <a:lnTo>
                        <a:pt x="405" y="125"/>
                      </a:lnTo>
                      <a:lnTo>
                        <a:pt x="404" y="128"/>
                      </a:lnTo>
                      <a:lnTo>
                        <a:pt x="404" y="130"/>
                      </a:lnTo>
                      <a:lnTo>
                        <a:pt x="403" y="134"/>
                      </a:lnTo>
                      <a:lnTo>
                        <a:pt x="403" y="137"/>
                      </a:lnTo>
                      <a:lnTo>
                        <a:pt x="402" y="140"/>
                      </a:lnTo>
                      <a:lnTo>
                        <a:pt x="401" y="143"/>
                      </a:lnTo>
                      <a:lnTo>
                        <a:pt x="400" y="146"/>
                      </a:lnTo>
                      <a:lnTo>
                        <a:pt x="400" y="149"/>
                      </a:lnTo>
                      <a:lnTo>
                        <a:pt x="397" y="151"/>
                      </a:lnTo>
                      <a:lnTo>
                        <a:pt x="396" y="155"/>
                      </a:lnTo>
                      <a:lnTo>
                        <a:pt x="395" y="157"/>
                      </a:lnTo>
                      <a:lnTo>
                        <a:pt x="394" y="160"/>
                      </a:lnTo>
                      <a:lnTo>
                        <a:pt x="393" y="163"/>
                      </a:lnTo>
                      <a:lnTo>
                        <a:pt x="391" y="166"/>
                      </a:lnTo>
                      <a:lnTo>
                        <a:pt x="390" y="168"/>
                      </a:lnTo>
                      <a:lnTo>
                        <a:pt x="389" y="171"/>
                      </a:lnTo>
                      <a:lnTo>
                        <a:pt x="385" y="176"/>
                      </a:lnTo>
                      <a:lnTo>
                        <a:pt x="381" y="180"/>
                      </a:lnTo>
                      <a:lnTo>
                        <a:pt x="376" y="184"/>
                      </a:lnTo>
                      <a:lnTo>
                        <a:pt x="373" y="188"/>
                      </a:lnTo>
                      <a:lnTo>
                        <a:pt x="368" y="191"/>
                      </a:lnTo>
                      <a:lnTo>
                        <a:pt x="363" y="195"/>
                      </a:lnTo>
                      <a:lnTo>
                        <a:pt x="359" y="198"/>
                      </a:lnTo>
                      <a:lnTo>
                        <a:pt x="354" y="200"/>
                      </a:lnTo>
                      <a:lnTo>
                        <a:pt x="350" y="202"/>
                      </a:lnTo>
                      <a:lnTo>
                        <a:pt x="346" y="204"/>
                      </a:lnTo>
                      <a:lnTo>
                        <a:pt x="342" y="205"/>
                      </a:lnTo>
                      <a:lnTo>
                        <a:pt x="339" y="206"/>
                      </a:lnTo>
                      <a:lnTo>
                        <a:pt x="336" y="207"/>
                      </a:lnTo>
                      <a:lnTo>
                        <a:pt x="335" y="209"/>
                      </a:lnTo>
                      <a:lnTo>
                        <a:pt x="334" y="209"/>
                      </a:lnTo>
                      <a:lnTo>
                        <a:pt x="334" y="209"/>
                      </a:lnTo>
                      <a:lnTo>
                        <a:pt x="365" y="363"/>
                      </a:lnTo>
                      <a:lnTo>
                        <a:pt x="365" y="364"/>
                      </a:lnTo>
                      <a:lnTo>
                        <a:pt x="365" y="367"/>
                      </a:lnTo>
                      <a:lnTo>
                        <a:pt x="365" y="369"/>
                      </a:lnTo>
                      <a:lnTo>
                        <a:pt x="365" y="373"/>
                      </a:lnTo>
                      <a:lnTo>
                        <a:pt x="365" y="376"/>
                      </a:lnTo>
                      <a:lnTo>
                        <a:pt x="365" y="380"/>
                      </a:lnTo>
                      <a:lnTo>
                        <a:pt x="365" y="384"/>
                      </a:lnTo>
                      <a:lnTo>
                        <a:pt x="364" y="388"/>
                      </a:lnTo>
                      <a:lnTo>
                        <a:pt x="363" y="389"/>
                      </a:lnTo>
                      <a:lnTo>
                        <a:pt x="363" y="393"/>
                      </a:lnTo>
                      <a:lnTo>
                        <a:pt x="362" y="395"/>
                      </a:lnTo>
                      <a:lnTo>
                        <a:pt x="361" y="397"/>
                      </a:lnTo>
                      <a:lnTo>
                        <a:pt x="359" y="401"/>
                      </a:lnTo>
                      <a:lnTo>
                        <a:pt x="356" y="407"/>
                      </a:lnTo>
                      <a:lnTo>
                        <a:pt x="353" y="409"/>
                      </a:lnTo>
                      <a:lnTo>
                        <a:pt x="351" y="412"/>
                      </a:lnTo>
                      <a:lnTo>
                        <a:pt x="349" y="415"/>
                      </a:lnTo>
                      <a:lnTo>
                        <a:pt x="347" y="418"/>
                      </a:lnTo>
                      <a:lnTo>
                        <a:pt x="345" y="420"/>
                      </a:lnTo>
                      <a:lnTo>
                        <a:pt x="341" y="422"/>
                      </a:lnTo>
                      <a:lnTo>
                        <a:pt x="338" y="425"/>
                      </a:lnTo>
                      <a:lnTo>
                        <a:pt x="336" y="427"/>
                      </a:lnTo>
                      <a:lnTo>
                        <a:pt x="332" y="429"/>
                      </a:lnTo>
                      <a:lnTo>
                        <a:pt x="329" y="432"/>
                      </a:lnTo>
                      <a:lnTo>
                        <a:pt x="326" y="434"/>
                      </a:lnTo>
                      <a:lnTo>
                        <a:pt x="323" y="437"/>
                      </a:lnTo>
                      <a:lnTo>
                        <a:pt x="318" y="439"/>
                      </a:lnTo>
                      <a:lnTo>
                        <a:pt x="315" y="441"/>
                      </a:lnTo>
                      <a:lnTo>
                        <a:pt x="310" y="443"/>
                      </a:lnTo>
                      <a:lnTo>
                        <a:pt x="307" y="445"/>
                      </a:lnTo>
                      <a:lnTo>
                        <a:pt x="304" y="448"/>
                      </a:lnTo>
                      <a:lnTo>
                        <a:pt x="299" y="450"/>
                      </a:lnTo>
                      <a:lnTo>
                        <a:pt x="296" y="452"/>
                      </a:lnTo>
                      <a:lnTo>
                        <a:pt x="293" y="454"/>
                      </a:lnTo>
                      <a:lnTo>
                        <a:pt x="290" y="455"/>
                      </a:lnTo>
                      <a:lnTo>
                        <a:pt x="286" y="458"/>
                      </a:lnTo>
                      <a:lnTo>
                        <a:pt x="283" y="459"/>
                      </a:lnTo>
                      <a:lnTo>
                        <a:pt x="280" y="461"/>
                      </a:lnTo>
                      <a:lnTo>
                        <a:pt x="276" y="462"/>
                      </a:lnTo>
                      <a:lnTo>
                        <a:pt x="274" y="463"/>
                      </a:lnTo>
                      <a:lnTo>
                        <a:pt x="271" y="465"/>
                      </a:lnTo>
                      <a:lnTo>
                        <a:pt x="269" y="466"/>
                      </a:lnTo>
                      <a:lnTo>
                        <a:pt x="264" y="469"/>
                      </a:lnTo>
                      <a:lnTo>
                        <a:pt x="261" y="470"/>
                      </a:lnTo>
                      <a:lnTo>
                        <a:pt x="260" y="471"/>
                      </a:lnTo>
                      <a:lnTo>
                        <a:pt x="259" y="472"/>
                      </a:lnTo>
                      <a:lnTo>
                        <a:pt x="0" y="105"/>
                      </a:lnTo>
                      <a:lnTo>
                        <a:pt x="35" y="55"/>
                      </a:lnTo>
                      <a:lnTo>
                        <a:pt x="35" y="55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8" name="Freeform 15">
                  <a:extLst>
                    <a:ext uri="{FF2B5EF4-FFF2-40B4-BE49-F238E27FC236}">
                      <a16:creationId xmlns:a16="http://schemas.microsoft.com/office/drawing/2014/main" id="{817D98E5-3887-4110-8AAA-74AB5C5837D4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92601" y="1054101"/>
                  <a:ext cx="180975" cy="550863"/>
                </a:xfrm>
                <a:custGeom>
                  <a:avLst/>
                  <a:gdLst>
                    <a:gd name="T0" fmla="*/ 33 w 456"/>
                    <a:gd name="T1" fmla="*/ 80 h 1390"/>
                    <a:gd name="T2" fmla="*/ 22 w 456"/>
                    <a:gd name="T3" fmla="*/ 115 h 1390"/>
                    <a:gd name="T4" fmla="*/ 10 w 456"/>
                    <a:gd name="T5" fmla="*/ 161 h 1390"/>
                    <a:gd name="T6" fmla="*/ 2 w 456"/>
                    <a:gd name="T7" fmla="*/ 217 h 1390"/>
                    <a:gd name="T8" fmla="*/ 1 w 456"/>
                    <a:gd name="T9" fmla="*/ 281 h 1390"/>
                    <a:gd name="T10" fmla="*/ 5 w 456"/>
                    <a:gd name="T11" fmla="*/ 347 h 1390"/>
                    <a:gd name="T12" fmla="*/ 15 w 456"/>
                    <a:gd name="T13" fmla="*/ 411 h 1390"/>
                    <a:gd name="T14" fmla="*/ 28 w 456"/>
                    <a:gd name="T15" fmla="*/ 469 h 1390"/>
                    <a:gd name="T16" fmla="*/ 39 w 456"/>
                    <a:gd name="T17" fmla="*/ 514 h 1390"/>
                    <a:gd name="T18" fmla="*/ 49 w 456"/>
                    <a:gd name="T19" fmla="*/ 548 h 1390"/>
                    <a:gd name="T20" fmla="*/ 54 w 456"/>
                    <a:gd name="T21" fmla="*/ 572 h 1390"/>
                    <a:gd name="T22" fmla="*/ 60 w 456"/>
                    <a:gd name="T23" fmla="*/ 616 h 1390"/>
                    <a:gd name="T24" fmla="*/ 71 w 456"/>
                    <a:gd name="T25" fmla="*/ 678 h 1390"/>
                    <a:gd name="T26" fmla="*/ 84 w 456"/>
                    <a:gd name="T27" fmla="*/ 746 h 1390"/>
                    <a:gd name="T28" fmla="*/ 100 w 456"/>
                    <a:gd name="T29" fmla="*/ 816 h 1390"/>
                    <a:gd name="T30" fmla="*/ 116 w 456"/>
                    <a:gd name="T31" fmla="*/ 875 h 1390"/>
                    <a:gd name="T32" fmla="*/ 131 w 456"/>
                    <a:gd name="T33" fmla="*/ 918 h 1390"/>
                    <a:gd name="T34" fmla="*/ 145 w 456"/>
                    <a:gd name="T35" fmla="*/ 950 h 1390"/>
                    <a:gd name="T36" fmla="*/ 169 w 456"/>
                    <a:gd name="T37" fmla="*/ 995 h 1390"/>
                    <a:gd name="T38" fmla="*/ 183 w 456"/>
                    <a:gd name="T39" fmla="*/ 1029 h 1390"/>
                    <a:gd name="T40" fmla="*/ 195 w 456"/>
                    <a:gd name="T41" fmla="*/ 1068 h 1390"/>
                    <a:gd name="T42" fmla="*/ 203 w 456"/>
                    <a:gd name="T43" fmla="*/ 1103 h 1390"/>
                    <a:gd name="T44" fmla="*/ 208 w 456"/>
                    <a:gd name="T45" fmla="*/ 1135 h 1390"/>
                    <a:gd name="T46" fmla="*/ 211 w 456"/>
                    <a:gd name="T47" fmla="*/ 1174 h 1390"/>
                    <a:gd name="T48" fmla="*/ 361 w 456"/>
                    <a:gd name="T49" fmla="*/ 1385 h 1390"/>
                    <a:gd name="T50" fmla="*/ 370 w 456"/>
                    <a:gd name="T51" fmla="*/ 1348 h 1390"/>
                    <a:gd name="T52" fmla="*/ 377 w 456"/>
                    <a:gd name="T53" fmla="*/ 1316 h 1390"/>
                    <a:gd name="T54" fmla="*/ 381 w 456"/>
                    <a:gd name="T55" fmla="*/ 1281 h 1390"/>
                    <a:gd name="T56" fmla="*/ 382 w 456"/>
                    <a:gd name="T57" fmla="*/ 1247 h 1390"/>
                    <a:gd name="T58" fmla="*/ 378 w 456"/>
                    <a:gd name="T59" fmla="*/ 1216 h 1390"/>
                    <a:gd name="T60" fmla="*/ 376 w 456"/>
                    <a:gd name="T61" fmla="*/ 1181 h 1390"/>
                    <a:gd name="T62" fmla="*/ 371 w 456"/>
                    <a:gd name="T63" fmla="*/ 1141 h 1390"/>
                    <a:gd name="T64" fmla="*/ 368 w 456"/>
                    <a:gd name="T65" fmla="*/ 1101 h 1390"/>
                    <a:gd name="T66" fmla="*/ 361 w 456"/>
                    <a:gd name="T67" fmla="*/ 1046 h 1390"/>
                    <a:gd name="T68" fmla="*/ 350 w 456"/>
                    <a:gd name="T69" fmla="*/ 986 h 1390"/>
                    <a:gd name="T70" fmla="*/ 336 w 456"/>
                    <a:gd name="T71" fmla="*/ 925 h 1390"/>
                    <a:gd name="T72" fmla="*/ 323 w 456"/>
                    <a:gd name="T73" fmla="*/ 864 h 1390"/>
                    <a:gd name="T74" fmla="*/ 313 w 456"/>
                    <a:gd name="T75" fmla="*/ 807 h 1390"/>
                    <a:gd name="T76" fmla="*/ 310 w 456"/>
                    <a:gd name="T77" fmla="*/ 759 h 1390"/>
                    <a:gd name="T78" fmla="*/ 310 w 456"/>
                    <a:gd name="T79" fmla="*/ 720 h 1390"/>
                    <a:gd name="T80" fmla="*/ 310 w 456"/>
                    <a:gd name="T81" fmla="*/ 690 h 1390"/>
                    <a:gd name="T82" fmla="*/ 313 w 456"/>
                    <a:gd name="T83" fmla="*/ 647 h 1390"/>
                    <a:gd name="T84" fmla="*/ 321 w 456"/>
                    <a:gd name="T85" fmla="*/ 603 h 1390"/>
                    <a:gd name="T86" fmla="*/ 321 w 456"/>
                    <a:gd name="T87" fmla="*/ 552 h 1390"/>
                    <a:gd name="T88" fmla="*/ 314 w 456"/>
                    <a:gd name="T89" fmla="*/ 512 h 1390"/>
                    <a:gd name="T90" fmla="*/ 455 w 456"/>
                    <a:gd name="T91" fmla="*/ 468 h 1390"/>
                    <a:gd name="T92" fmla="*/ 449 w 456"/>
                    <a:gd name="T93" fmla="*/ 433 h 1390"/>
                    <a:gd name="T94" fmla="*/ 443 w 456"/>
                    <a:gd name="T95" fmla="*/ 395 h 1390"/>
                    <a:gd name="T96" fmla="*/ 433 w 456"/>
                    <a:gd name="T97" fmla="*/ 347 h 1390"/>
                    <a:gd name="T98" fmla="*/ 421 w 456"/>
                    <a:gd name="T99" fmla="*/ 296 h 1390"/>
                    <a:gd name="T100" fmla="*/ 408 w 456"/>
                    <a:gd name="T101" fmla="*/ 245 h 1390"/>
                    <a:gd name="T102" fmla="*/ 391 w 456"/>
                    <a:gd name="T103" fmla="*/ 197 h 1390"/>
                    <a:gd name="T104" fmla="*/ 376 w 456"/>
                    <a:gd name="T105" fmla="*/ 154 h 1390"/>
                    <a:gd name="T106" fmla="*/ 361 w 456"/>
                    <a:gd name="T107" fmla="*/ 119 h 1390"/>
                    <a:gd name="T108" fmla="*/ 346 w 456"/>
                    <a:gd name="T109" fmla="*/ 84 h 1390"/>
                    <a:gd name="T110" fmla="*/ 323 w 456"/>
                    <a:gd name="T111" fmla="*/ 70 h 1390"/>
                    <a:gd name="T112" fmla="*/ 279 w 456"/>
                    <a:gd name="T113" fmla="*/ 56 h 1390"/>
                    <a:gd name="T114" fmla="*/ 230 w 456"/>
                    <a:gd name="T115" fmla="*/ 41 h 1390"/>
                    <a:gd name="T116" fmla="*/ 194 w 456"/>
                    <a:gd name="T117" fmla="*/ 23 h 139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</a:cxnLst>
                  <a:rect l="0" t="0" r="r" b="b"/>
                  <a:pathLst>
                    <a:path w="456" h="1390">
                      <a:moveTo>
                        <a:pt x="175" y="0"/>
                      </a:moveTo>
                      <a:lnTo>
                        <a:pt x="44" y="56"/>
                      </a:lnTo>
                      <a:lnTo>
                        <a:pt x="43" y="57"/>
                      </a:lnTo>
                      <a:lnTo>
                        <a:pt x="40" y="60"/>
                      </a:lnTo>
                      <a:lnTo>
                        <a:pt x="39" y="62"/>
                      </a:lnTo>
                      <a:lnTo>
                        <a:pt x="38" y="65"/>
                      </a:lnTo>
                      <a:lnTo>
                        <a:pt x="37" y="69"/>
                      </a:lnTo>
                      <a:lnTo>
                        <a:pt x="36" y="73"/>
                      </a:lnTo>
                      <a:lnTo>
                        <a:pt x="34" y="75"/>
                      </a:lnTo>
                      <a:lnTo>
                        <a:pt x="34" y="78"/>
                      </a:lnTo>
                      <a:lnTo>
                        <a:pt x="33" y="80"/>
                      </a:lnTo>
                      <a:lnTo>
                        <a:pt x="32" y="83"/>
                      </a:lnTo>
                      <a:lnTo>
                        <a:pt x="31" y="85"/>
                      </a:lnTo>
                      <a:lnTo>
                        <a:pt x="29" y="88"/>
                      </a:lnTo>
                      <a:lnTo>
                        <a:pt x="29" y="91"/>
                      </a:lnTo>
                      <a:lnTo>
                        <a:pt x="28" y="94"/>
                      </a:lnTo>
                      <a:lnTo>
                        <a:pt x="27" y="97"/>
                      </a:lnTo>
                      <a:lnTo>
                        <a:pt x="26" y="101"/>
                      </a:lnTo>
                      <a:lnTo>
                        <a:pt x="25" y="104"/>
                      </a:lnTo>
                      <a:lnTo>
                        <a:pt x="24" y="108"/>
                      </a:lnTo>
                      <a:lnTo>
                        <a:pt x="23" y="111"/>
                      </a:lnTo>
                      <a:lnTo>
                        <a:pt x="22" y="115"/>
                      </a:lnTo>
                      <a:lnTo>
                        <a:pt x="21" y="119"/>
                      </a:lnTo>
                      <a:lnTo>
                        <a:pt x="20" y="123"/>
                      </a:lnTo>
                      <a:lnTo>
                        <a:pt x="18" y="126"/>
                      </a:lnTo>
                      <a:lnTo>
                        <a:pt x="17" y="130"/>
                      </a:lnTo>
                      <a:lnTo>
                        <a:pt x="16" y="135"/>
                      </a:lnTo>
                      <a:lnTo>
                        <a:pt x="15" y="139"/>
                      </a:lnTo>
                      <a:lnTo>
                        <a:pt x="14" y="143"/>
                      </a:lnTo>
                      <a:lnTo>
                        <a:pt x="13" y="148"/>
                      </a:lnTo>
                      <a:lnTo>
                        <a:pt x="12" y="152"/>
                      </a:lnTo>
                      <a:lnTo>
                        <a:pt x="12" y="157"/>
                      </a:lnTo>
                      <a:lnTo>
                        <a:pt x="10" y="161"/>
                      </a:lnTo>
                      <a:lnTo>
                        <a:pt x="10" y="167"/>
                      </a:lnTo>
                      <a:lnTo>
                        <a:pt x="9" y="171"/>
                      </a:lnTo>
                      <a:lnTo>
                        <a:pt x="7" y="177"/>
                      </a:lnTo>
                      <a:lnTo>
                        <a:pt x="6" y="181"/>
                      </a:lnTo>
                      <a:lnTo>
                        <a:pt x="6" y="186"/>
                      </a:lnTo>
                      <a:lnTo>
                        <a:pt x="5" y="191"/>
                      </a:lnTo>
                      <a:lnTo>
                        <a:pt x="5" y="197"/>
                      </a:lnTo>
                      <a:lnTo>
                        <a:pt x="4" y="202"/>
                      </a:lnTo>
                      <a:lnTo>
                        <a:pt x="3" y="206"/>
                      </a:lnTo>
                      <a:lnTo>
                        <a:pt x="2" y="212"/>
                      </a:lnTo>
                      <a:lnTo>
                        <a:pt x="2" y="217"/>
                      </a:lnTo>
                      <a:lnTo>
                        <a:pt x="2" y="223"/>
                      </a:lnTo>
                      <a:lnTo>
                        <a:pt x="1" y="229"/>
                      </a:lnTo>
                      <a:lnTo>
                        <a:pt x="1" y="234"/>
                      </a:lnTo>
                      <a:lnTo>
                        <a:pt x="1" y="241"/>
                      </a:lnTo>
                      <a:lnTo>
                        <a:pt x="0" y="246"/>
                      </a:lnTo>
                      <a:lnTo>
                        <a:pt x="0" y="252"/>
                      </a:lnTo>
                      <a:lnTo>
                        <a:pt x="0" y="257"/>
                      </a:lnTo>
                      <a:lnTo>
                        <a:pt x="0" y="264"/>
                      </a:lnTo>
                      <a:lnTo>
                        <a:pt x="0" y="269"/>
                      </a:lnTo>
                      <a:lnTo>
                        <a:pt x="0" y="276"/>
                      </a:lnTo>
                      <a:lnTo>
                        <a:pt x="1" y="281"/>
                      </a:lnTo>
                      <a:lnTo>
                        <a:pt x="1" y="288"/>
                      </a:lnTo>
                      <a:lnTo>
                        <a:pt x="1" y="294"/>
                      </a:lnTo>
                      <a:lnTo>
                        <a:pt x="1" y="300"/>
                      </a:lnTo>
                      <a:lnTo>
                        <a:pt x="2" y="306"/>
                      </a:lnTo>
                      <a:lnTo>
                        <a:pt x="2" y="312"/>
                      </a:lnTo>
                      <a:lnTo>
                        <a:pt x="2" y="318"/>
                      </a:lnTo>
                      <a:lnTo>
                        <a:pt x="3" y="324"/>
                      </a:lnTo>
                      <a:lnTo>
                        <a:pt x="3" y="330"/>
                      </a:lnTo>
                      <a:lnTo>
                        <a:pt x="4" y="336"/>
                      </a:lnTo>
                      <a:lnTo>
                        <a:pt x="4" y="342"/>
                      </a:lnTo>
                      <a:lnTo>
                        <a:pt x="5" y="347"/>
                      </a:lnTo>
                      <a:lnTo>
                        <a:pt x="6" y="353"/>
                      </a:lnTo>
                      <a:lnTo>
                        <a:pt x="6" y="360"/>
                      </a:lnTo>
                      <a:lnTo>
                        <a:pt x="7" y="365"/>
                      </a:lnTo>
                      <a:lnTo>
                        <a:pt x="9" y="372"/>
                      </a:lnTo>
                      <a:lnTo>
                        <a:pt x="10" y="377"/>
                      </a:lnTo>
                      <a:lnTo>
                        <a:pt x="11" y="384"/>
                      </a:lnTo>
                      <a:lnTo>
                        <a:pt x="12" y="389"/>
                      </a:lnTo>
                      <a:lnTo>
                        <a:pt x="12" y="395"/>
                      </a:lnTo>
                      <a:lnTo>
                        <a:pt x="13" y="400"/>
                      </a:lnTo>
                      <a:lnTo>
                        <a:pt x="14" y="406"/>
                      </a:lnTo>
                      <a:lnTo>
                        <a:pt x="15" y="411"/>
                      </a:lnTo>
                      <a:lnTo>
                        <a:pt x="16" y="417"/>
                      </a:lnTo>
                      <a:lnTo>
                        <a:pt x="17" y="422"/>
                      </a:lnTo>
                      <a:lnTo>
                        <a:pt x="18" y="428"/>
                      </a:lnTo>
                      <a:lnTo>
                        <a:pt x="20" y="433"/>
                      </a:lnTo>
                      <a:lnTo>
                        <a:pt x="21" y="438"/>
                      </a:lnTo>
                      <a:lnTo>
                        <a:pt x="22" y="443"/>
                      </a:lnTo>
                      <a:lnTo>
                        <a:pt x="23" y="449"/>
                      </a:lnTo>
                      <a:lnTo>
                        <a:pt x="24" y="454"/>
                      </a:lnTo>
                      <a:lnTo>
                        <a:pt x="25" y="459"/>
                      </a:lnTo>
                      <a:lnTo>
                        <a:pt x="27" y="463"/>
                      </a:lnTo>
                      <a:lnTo>
                        <a:pt x="28" y="469"/>
                      </a:lnTo>
                      <a:lnTo>
                        <a:pt x="29" y="473"/>
                      </a:lnTo>
                      <a:lnTo>
                        <a:pt x="29" y="477"/>
                      </a:lnTo>
                      <a:lnTo>
                        <a:pt x="31" y="482"/>
                      </a:lnTo>
                      <a:lnTo>
                        <a:pt x="32" y="486"/>
                      </a:lnTo>
                      <a:lnTo>
                        <a:pt x="33" y="491"/>
                      </a:lnTo>
                      <a:lnTo>
                        <a:pt x="34" y="495"/>
                      </a:lnTo>
                      <a:lnTo>
                        <a:pt x="35" y="499"/>
                      </a:lnTo>
                      <a:lnTo>
                        <a:pt x="36" y="504"/>
                      </a:lnTo>
                      <a:lnTo>
                        <a:pt x="37" y="507"/>
                      </a:lnTo>
                      <a:lnTo>
                        <a:pt x="38" y="511"/>
                      </a:lnTo>
                      <a:lnTo>
                        <a:pt x="39" y="514"/>
                      </a:lnTo>
                      <a:lnTo>
                        <a:pt x="40" y="518"/>
                      </a:lnTo>
                      <a:lnTo>
                        <a:pt x="40" y="520"/>
                      </a:lnTo>
                      <a:lnTo>
                        <a:pt x="42" y="524"/>
                      </a:lnTo>
                      <a:lnTo>
                        <a:pt x="43" y="527"/>
                      </a:lnTo>
                      <a:lnTo>
                        <a:pt x="44" y="530"/>
                      </a:lnTo>
                      <a:lnTo>
                        <a:pt x="45" y="533"/>
                      </a:lnTo>
                      <a:lnTo>
                        <a:pt x="46" y="535"/>
                      </a:lnTo>
                      <a:lnTo>
                        <a:pt x="46" y="537"/>
                      </a:lnTo>
                      <a:lnTo>
                        <a:pt x="47" y="540"/>
                      </a:lnTo>
                      <a:lnTo>
                        <a:pt x="48" y="544"/>
                      </a:lnTo>
                      <a:lnTo>
                        <a:pt x="49" y="548"/>
                      </a:lnTo>
                      <a:lnTo>
                        <a:pt x="50" y="550"/>
                      </a:lnTo>
                      <a:lnTo>
                        <a:pt x="50" y="552"/>
                      </a:lnTo>
                      <a:lnTo>
                        <a:pt x="51" y="553"/>
                      </a:lnTo>
                      <a:lnTo>
                        <a:pt x="51" y="555"/>
                      </a:lnTo>
                      <a:lnTo>
                        <a:pt x="51" y="556"/>
                      </a:lnTo>
                      <a:lnTo>
                        <a:pt x="53" y="559"/>
                      </a:lnTo>
                      <a:lnTo>
                        <a:pt x="53" y="562"/>
                      </a:lnTo>
                      <a:lnTo>
                        <a:pt x="53" y="564"/>
                      </a:lnTo>
                      <a:lnTo>
                        <a:pt x="53" y="567"/>
                      </a:lnTo>
                      <a:lnTo>
                        <a:pt x="54" y="569"/>
                      </a:lnTo>
                      <a:lnTo>
                        <a:pt x="54" y="572"/>
                      </a:lnTo>
                      <a:lnTo>
                        <a:pt x="55" y="576"/>
                      </a:lnTo>
                      <a:lnTo>
                        <a:pt x="55" y="579"/>
                      </a:lnTo>
                      <a:lnTo>
                        <a:pt x="56" y="582"/>
                      </a:lnTo>
                      <a:lnTo>
                        <a:pt x="57" y="587"/>
                      </a:lnTo>
                      <a:lnTo>
                        <a:pt x="57" y="590"/>
                      </a:lnTo>
                      <a:lnTo>
                        <a:pt x="57" y="594"/>
                      </a:lnTo>
                      <a:lnTo>
                        <a:pt x="58" y="599"/>
                      </a:lnTo>
                      <a:lnTo>
                        <a:pt x="59" y="603"/>
                      </a:lnTo>
                      <a:lnTo>
                        <a:pt x="59" y="606"/>
                      </a:lnTo>
                      <a:lnTo>
                        <a:pt x="60" y="612"/>
                      </a:lnTo>
                      <a:lnTo>
                        <a:pt x="60" y="616"/>
                      </a:lnTo>
                      <a:lnTo>
                        <a:pt x="61" y="622"/>
                      </a:lnTo>
                      <a:lnTo>
                        <a:pt x="62" y="626"/>
                      </a:lnTo>
                      <a:lnTo>
                        <a:pt x="64" y="632"/>
                      </a:lnTo>
                      <a:lnTo>
                        <a:pt x="64" y="637"/>
                      </a:lnTo>
                      <a:lnTo>
                        <a:pt x="66" y="643"/>
                      </a:lnTo>
                      <a:lnTo>
                        <a:pt x="66" y="648"/>
                      </a:lnTo>
                      <a:lnTo>
                        <a:pt x="67" y="654"/>
                      </a:lnTo>
                      <a:lnTo>
                        <a:pt x="68" y="660"/>
                      </a:lnTo>
                      <a:lnTo>
                        <a:pt x="70" y="666"/>
                      </a:lnTo>
                      <a:lnTo>
                        <a:pt x="70" y="671"/>
                      </a:lnTo>
                      <a:lnTo>
                        <a:pt x="71" y="678"/>
                      </a:lnTo>
                      <a:lnTo>
                        <a:pt x="72" y="683"/>
                      </a:lnTo>
                      <a:lnTo>
                        <a:pt x="73" y="690"/>
                      </a:lnTo>
                      <a:lnTo>
                        <a:pt x="75" y="696"/>
                      </a:lnTo>
                      <a:lnTo>
                        <a:pt x="76" y="702"/>
                      </a:lnTo>
                      <a:lnTo>
                        <a:pt x="78" y="709"/>
                      </a:lnTo>
                      <a:lnTo>
                        <a:pt x="79" y="715"/>
                      </a:lnTo>
                      <a:lnTo>
                        <a:pt x="79" y="721"/>
                      </a:lnTo>
                      <a:lnTo>
                        <a:pt x="81" y="728"/>
                      </a:lnTo>
                      <a:lnTo>
                        <a:pt x="82" y="734"/>
                      </a:lnTo>
                      <a:lnTo>
                        <a:pt x="83" y="741"/>
                      </a:lnTo>
                      <a:lnTo>
                        <a:pt x="84" y="746"/>
                      </a:lnTo>
                      <a:lnTo>
                        <a:pt x="87" y="753"/>
                      </a:lnTo>
                      <a:lnTo>
                        <a:pt x="88" y="759"/>
                      </a:lnTo>
                      <a:lnTo>
                        <a:pt x="89" y="766"/>
                      </a:lnTo>
                      <a:lnTo>
                        <a:pt x="91" y="773"/>
                      </a:lnTo>
                      <a:lnTo>
                        <a:pt x="92" y="778"/>
                      </a:lnTo>
                      <a:lnTo>
                        <a:pt x="93" y="785"/>
                      </a:lnTo>
                      <a:lnTo>
                        <a:pt x="94" y="791"/>
                      </a:lnTo>
                      <a:lnTo>
                        <a:pt x="95" y="797"/>
                      </a:lnTo>
                      <a:lnTo>
                        <a:pt x="98" y="804"/>
                      </a:lnTo>
                      <a:lnTo>
                        <a:pt x="99" y="810"/>
                      </a:lnTo>
                      <a:lnTo>
                        <a:pt x="100" y="816"/>
                      </a:lnTo>
                      <a:lnTo>
                        <a:pt x="102" y="821"/>
                      </a:lnTo>
                      <a:lnTo>
                        <a:pt x="103" y="828"/>
                      </a:lnTo>
                      <a:lnTo>
                        <a:pt x="104" y="833"/>
                      </a:lnTo>
                      <a:lnTo>
                        <a:pt x="106" y="839"/>
                      </a:lnTo>
                      <a:lnTo>
                        <a:pt x="107" y="844"/>
                      </a:lnTo>
                      <a:lnTo>
                        <a:pt x="110" y="850"/>
                      </a:lnTo>
                      <a:lnTo>
                        <a:pt x="111" y="855"/>
                      </a:lnTo>
                      <a:lnTo>
                        <a:pt x="113" y="861"/>
                      </a:lnTo>
                      <a:lnTo>
                        <a:pt x="114" y="865"/>
                      </a:lnTo>
                      <a:lnTo>
                        <a:pt x="115" y="871"/>
                      </a:lnTo>
                      <a:lnTo>
                        <a:pt x="116" y="875"/>
                      </a:lnTo>
                      <a:lnTo>
                        <a:pt x="118" y="881"/>
                      </a:lnTo>
                      <a:lnTo>
                        <a:pt x="120" y="884"/>
                      </a:lnTo>
                      <a:lnTo>
                        <a:pt x="121" y="888"/>
                      </a:lnTo>
                      <a:lnTo>
                        <a:pt x="122" y="893"/>
                      </a:lnTo>
                      <a:lnTo>
                        <a:pt x="123" y="897"/>
                      </a:lnTo>
                      <a:lnTo>
                        <a:pt x="124" y="900"/>
                      </a:lnTo>
                      <a:lnTo>
                        <a:pt x="125" y="904"/>
                      </a:lnTo>
                      <a:lnTo>
                        <a:pt x="127" y="908"/>
                      </a:lnTo>
                      <a:lnTo>
                        <a:pt x="128" y="911"/>
                      </a:lnTo>
                      <a:lnTo>
                        <a:pt x="129" y="915"/>
                      </a:lnTo>
                      <a:lnTo>
                        <a:pt x="131" y="918"/>
                      </a:lnTo>
                      <a:lnTo>
                        <a:pt x="132" y="921"/>
                      </a:lnTo>
                      <a:lnTo>
                        <a:pt x="134" y="925"/>
                      </a:lnTo>
                      <a:lnTo>
                        <a:pt x="134" y="927"/>
                      </a:lnTo>
                      <a:lnTo>
                        <a:pt x="136" y="930"/>
                      </a:lnTo>
                      <a:lnTo>
                        <a:pt x="136" y="932"/>
                      </a:lnTo>
                      <a:lnTo>
                        <a:pt x="138" y="936"/>
                      </a:lnTo>
                      <a:lnTo>
                        <a:pt x="138" y="938"/>
                      </a:lnTo>
                      <a:lnTo>
                        <a:pt x="140" y="940"/>
                      </a:lnTo>
                      <a:lnTo>
                        <a:pt x="142" y="943"/>
                      </a:lnTo>
                      <a:lnTo>
                        <a:pt x="143" y="946"/>
                      </a:lnTo>
                      <a:lnTo>
                        <a:pt x="145" y="950"/>
                      </a:lnTo>
                      <a:lnTo>
                        <a:pt x="147" y="954"/>
                      </a:lnTo>
                      <a:lnTo>
                        <a:pt x="149" y="959"/>
                      </a:lnTo>
                      <a:lnTo>
                        <a:pt x="153" y="963"/>
                      </a:lnTo>
                      <a:lnTo>
                        <a:pt x="154" y="968"/>
                      </a:lnTo>
                      <a:lnTo>
                        <a:pt x="156" y="971"/>
                      </a:lnTo>
                      <a:lnTo>
                        <a:pt x="158" y="974"/>
                      </a:lnTo>
                      <a:lnTo>
                        <a:pt x="160" y="979"/>
                      </a:lnTo>
                      <a:lnTo>
                        <a:pt x="162" y="983"/>
                      </a:lnTo>
                      <a:lnTo>
                        <a:pt x="165" y="986"/>
                      </a:lnTo>
                      <a:lnTo>
                        <a:pt x="166" y="991"/>
                      </a:lnTo>
                      <a:lnTo>
                        <a:pt x="169" y="995"/>
                      </a:lnTo>
                      <a:lnTo>
                        <a:pt x="170" y="1000"/>
                      </a:lnTo>
                      <a:lnTo>
                        <a:pt x="173" y="1004"/>
                      </a:lnTo>
                      <a:lnTo>
                        <a:pt x="175" y="1006"/>
                      </a:lnTo>
                      <a:lnTo>
                        <a:pt x="175" y="1010"/>
                      </a:lnTo>
                      <a:lnTo>
                        <a:pt x="177" y="1012"/>
                      </a:lnTo>
                      <a:lnTo>
                        <a:pt x="178" y="1014"/>
                      </a:lnTo>
                      <a:lnTo>
                        <a:pt x="179" y="1017"/>
                      </a:lnTo>
                      <a:lnTo>
                        <a:pt x="180" y="1019"/>
                      </a:lnTo>
                      <a:lnTo>
                        <a:pt x="181" y="1023"/>
                      </a:lnTo>
                      <a:lnTo>
                        <a:pt x="182" y="1026"/>
                      </a:lnTo>
                      <a:lnTo>
                        <a:pt x="183" y="1029"/>
                      </a:lnTo>
                      <a:lnTo>
                        <a:pt x="184" y="1033"/>
                      </a:lnTo>
                      <a:lnTo>
                        <a:pt x="187" y="1036"/>
                      </a:lnTo>
                      <a:lnTo>
                        <a:pt x="188" y="1039"/>
                      </a:lnTo>
                      <a:lnTo>
                        <a:pt x="189" y="1043"/>
                      </a:lnTo>
                      <a:lnTo>
                        <a:pt x="189" y="1046"/>
                      </a:lnTo>
                      <a:lnTo>
                        <a:pt x="190" y="1050"/>
                      </a:lnTo>
                      <a:lnTo>
                        <a:pt x="191" y="1054"/>
                      </a:lnTo>
                      <a:lnTo>
                        <a:pt x="192" y="1057"/>
                      </a:lnTo>
                      <a:lnTo>
                        <a:pt x="193" y="1060"/>
                      </a:lnTo>
                      <a:lnTo>
                        <a:pt x="194" y="1064"/>
                      </a:lnTo>
                      <a:lnTo>
                        <a:pt x="195" y="1068"/>
                      </a:lnTo>
                      <a:lnTo>
                        <a:pt x="195" y="1071"/>
                      </a:lnTo>
                      <a:lnTo>
                        <a:pt x="197" y="1075"/>
                      </a:lnTo>
                      <a:lnTo>
                        <a:pt x="198" y="1078"/>
                      </a:lnTo>
                      <a:lnTo>
                        <a:pt x="199" y="1081"/>
                      </a:lnTo>
                      <a:lnTo>
                        <a:pt x="199" y="1084"/>
                      </a:lnTo>
                      <a:lnTo>
                        <a:pt x="200" y="1088"/>
                      </a:lnTo>
                      <a:lnTo>
                        <a:pt x="201" y="1091"/>
                      </a:lnTo>
                      <a:lnTo>
                        <a:pt x="202" y="1094"/>
                      </a:lnTo>
                      <a:lnTo>
                        <a:pt x="202" y="1097"/>
                      </a:lnTo>
                      <a:lnTo>
                        <a:pt x="202" y="1100"/>
                      </a:lnTo>
                      <a:lnTo>
                        <a:pt x="203" y="1103"/>
                      </a:lnTo>
                      <a:lnTo>
                        <a:pt x="204" y="1106"/>
                      </a:lnTo>
                      <a:lnTo>
                        <a:pt x="204" y="1109"/>
                      </a:lnTo>
                      <a:lnTo>
                        <a:pt x="204" y="1112"/>
                      </a:lnTo>
                      <a:lnTo>
                        <a:pt x="204" y="1115"/>
                      </a:lnTo>
                      <a:lnTo>
                        <a:pt x="205" y="1119"/>
                      </a:lnTo>
                      <a:lnTo>
                        <a:pt x="205" y="1121"/>
                      </a:lnTo>
                      <a:lnTo>
                        <a:pt x="206" y="1124"/>
                      </a:lnTo>
                      <a:lnTo>
                        <a:pt x="206" y="1126"/>
                      </a:lnTo>
                      <a:lnTo>
                        <a:pt x="206" y="1130"/>
                      </a:lnTo>
                      <a:lnTo>
                        <a:pt x="208" y="1132"/>
                      </a:lnTo>
                      <a:lnTo>
                        <a:pt x="208" y="1135"/>
                      </a:lnTo>
                      <a:lnTo>
                        <a:pt x="209" y="1137"/>
                      </a:lnTo>
                      <a:lnTo>
                        <a:pt x="209" y="1141"/>
                      </a:lnTo>
                      <a:lnTo>
                        <a:pt x="209" y="1145"/>
                      </a:lnTo>
                      <a:lnTo>
                        <a:pt x="209" y="1149"/>
                      </a:lnTo>
                      <a:lnTo>
                        <a:pt x="210" y="1154"/>
                      </a:lnTo>
                      <a:lnTo>
                        <a:pt x="210" y="1158"/>
                      </a:lnTo>
                      <a:lnTo>
                        <a:pt x="210" y="1162"/>
                      </a:lnTo>
                      <a:lnTo>
                        <a:pt x="210" y="1165"/>
                      </a:lnTo>
                      <a:lnTo>
                        <a:pt x="210" y="1168"/>
                      </a:lnTo>
                      <a:lnTo>
                        <a:pt x="211" y="1171"/>
                      </a:lnTo>
                      <a:lnTo>
                        <a:pt x="211" y="1174"/>
                      </a:lnTo>
                      <a:lnTo>
                        <a:pt x="211" y="1177"/>
                      </a:lnTo>
                      <a:lnTo>
                        <a:pt x="211" y="1178"/>
                      </a:lnTo>
                      <a:lnTo>
                        <a:pt x="211" y="1180"/>
                      </a:lnTo>
                      <a:lnTo>
                        <a:pt x="211" y="1182"/>
                      </a:lnTo>
                      <a:lnTo>
                        <a:pt x="211" y="1184"/>
                      </a:lnTo>
                      <a:lnTo>
                        <a:pt x="202" y="1242"/>
                      </a:lnTo>
                      <a:lnTo>
                        <a:pt x="145" y="1247"/>
                      </a:lnTo>
                      <a:lnTo>
                        <a:pt x="129" y="1276"/>
                      </a:lnTo>
                      <a:lnTo>
                        <a:pt x="361" y="1390"/>
                      </a:lnTo>
                      <a:lnTo>
                        <a:pt x="361" y="1388"/>
                      </a:lnTo>
                      <a:lnTo>
                        <a:pt x="361" y="1385"/>
                      </a:lnTo>
                      <a:lnTo>
                        <a:pt x="363" y="1382"/>
                      </a:lnTo>
                      <a:lnTo>
                        <a:pt x="364" y="1380"/>
                      </a:lnTo>
                      <a:lnTo>
                        <a:pt x="364" y="1376"/>
                      </a:lnTo>
                      <a:lnTo>
                        <a:pt x="365" y="1373"/>
                      </a:lnTo>
                      <a:lnTo>
                        <a:pt x="366" y="1369"/>
                      </a:lnTo>
                      <a:lnTo>
                        <a:pt x="367" y="1365"/>
                      </a:lnTo>
                      <a:lnTo>
                        <a:pt x="368" y="1360"/>
                      </a:lnTo>
                      <a:lnTo>
                        <a:pt x="369" y="1355"/>
                      </a:lnTo>
                      <a:lnTo>
                        <a:pt x="369" y="1353"/>
                      </a:lnTo>
                      <a:lnTo>
                        <a:pt x="370" y="1350"/>
                      </a:lnTo>
                      <a:lnTo>
                        <a:pt x="370" y="1348"/>
                      </a:lnTo>
                      <a:lnTo>
                        <a:pt x="371" y="1346"/>
                      </a:lnTo>
                      <a:lnTo>
                        <a:pt x="371" y="1342"/>
                      </a:lnTo>
                      <a:lnTo>
                        <a:pt x="372" y="1340"/>
                      </a:lnTo>
                      <a:lnTo>
                        <a:pt x="374" y="1337"/>
                      </a:lnTo>
                      <a:lnTo>
                        <a:pt x="374" y="1335"/>
                      </a:lnTo>
                      <a:lnTo>
                        <a:pt x="374" y="1331"/>
                      </a:lnTo>
                      <a:lnTo>
                        <a:pt x="375" y="1328"/>
                      </a:lnTo>
                      <a:lnTo>
                        <a:pt x="375" y="1325"/>
                      </a:lnTo>
                      <a:lnTo>
                        <a:pt x="376" y="1321"/>
                      </a:lnTo>
                      <a:lnTo>
                        <a:pt x="376" y="1319"/>
                      </a:lnTo>
                      <a:lnTo>
                        <a:pt x="377" y="1316"/>
                      </a:lnTo>
                      <a:lnTo>
                        <a:pt x="377" y="1312"/>
                      </a:lnTo>
                      <a:lnTo>
                        <a:pt x="378" y="1309"/>
                      </a:lnTo>
                      <a:lnTo>
                        <a:pt x="378" y="1306"/>
                      </a:lnTo>
                      <a:lnTo>
                        <a:pt x="378" y="1303"/>
                      </a:lnTo>
                      <a:lnTo>
                        <a:pt x="379" y="1300"/>
                      </a:lnTo>
                      <a:lnTo>
                        <a:pt x="379" y="1297"/>
                      </a:lnTo>
                      <a:lnTo>
                        <a:pt x="380" y="1294"/>
                      </a:lnTo>
                      <a:lnTo>
                        <a:pt x="380" y="1290"/>
                      </a:lnTo>
                      <a:lnTo>
                        <a:pt x="380" y="1287"/>
                      </a:lnTo>
                      <a:lnTo>
                        <a:pt x="381" y="1285"/>
                      </a:lnTo>
                      <a:lnTo>
                        <a:pt x="381" y="1281"/>
                      </a:lnTo>
                      <a:lnTo>
                        <a:pt x="381" y="1277"/>
                      </a:lnTo>
                      <a:lnTo>
                        <a:pt x="381" y="1275"/>
                      </a:lnTo>
                      <a:lnTo>
                        <a:pt x="382" y="1272"/>
                      </a:lnTo>
                      <a:lnTo>
                        <a:pt x="382" y="1268"/>
                      </a:lnTo>
                      <a:lnTo>
                        <a:pt x="382" y="1265"/>
                      </a:lnTo>
                      <a:lnTo>
                        <a:pt x="382" y="1262"/>
                      </a:lnTo>
                      <a:lnTo>
                        <a:pt x="382" y="1260"/>
                      </a:lnTo>
                      <a:lnTo>
                        <a:pt x="382" y="1256"/>
                      </a:lnTo>
                      <a:lnTo>
                        <a:pt x="382" y="1253"/>
                      </a:lnTo>
                      <a:lnTo>
                        <a:pt x="382" y="1251"/>
                      </a:lnTo>
                      <a:lnTo>
                        <a:pt x="382" y="1247"/>
                      </a:lnTo>
                      <a:lnTo>
                        <a:pt x="381" y="1245"/>
                      </a:lnTo>
                      <a:lnTo>
                        <a:pt x="381" y="1242"/>
                      </a:lnTo>
                      <a:lnTo>
                        <a:pt x="381" y="1240"/>
                      </a:lnTo>
                      <a:lnTo>
                        <a:pt x="381" y="1238"/>
                      </a:lnTo>
                      <a:lnTo>
                        <a:pt x="380" y="1234"/>
                      </a:lnTo>
                      <a:lnTo>
                        <a:pt x="380" y="1232"/>
                      </a:lnTo>
                      <a:lnTo>
                        <a:pt x="380" y="1229"/>
                      </a:lnTo>
                      <a:lnTo>
                        <a:pt x="380" y="1228"/>
                      </a:lnTo>
                      <a:lnTo>
                        <a:pt x="379" y="1223"/>
                      </a:lnTo>
                      <a:lnTo>
                        <a:pt x="378" y="1219"/>
                      </a:lnTo>
                      <a:lnTo>
                        <a:pt x="378" y="1216"/>
                      </a:lnTo>
                      <a:lnTo>
                        <a:pt x="377" y="1211"/>
                      </a:lnTo>
                      <a:lnTo>
                        <a:pt x="377" y="1208"/>
                      </a:lnTo>
                      <a:lnTo>
                        <a:pt x="377" y="1206"/>
                      </a:lnTo>
                      <a:lnTo>
                        <a:pt x="377" y="1202"/>
                      </a:lnTo>
                      <a:lnTo>
                        <a:pt x="376" y="1199"/>
                      </a:lnTo>
                      <a:lnTo>
                        <a:pt x="376" y="1196"/>
                      </a:lnTo>
                      <a:lnTo>
                        <a:pt x="376" y="1194"/>
                      </a:lnTo>
                      <a:lnTo>
                        <a:pt x="376" y="1190"/>
                      </a:lnTo>
                      <a:lnTo>
                        <a:pt x="376" y="1188"/>
                      </a:lnTo>
                      <a:lnTo>
                        <a:pt x="376" y="1185"/>
                      </a:lnTo>
                      <a:lnTo>
                        <a:pt x="376" y="1181"/>
                      </a:lnTo>
                      <a:lnTo>
                        <a:pt x="375" y="1178"/>
                      </a:lnTo>
                      <a:lnTo>
                        <a:pt x="375" y="1175"/>
                      </a:lnTo>
                      <a:lnTo>
                        <a:pt x="374" y="1171"/>
                      </a:lnTo>
                      <a:lnTo>
                        <a:pt x="374" y="1167"/>
                      </a:lnTo>
                      <a:lnTo>
                        <a:pt x="374" y="1163"/>
                      </a:lnTo>
                      <a:lnTo>
                        <a:pt x="374" y="1158"/>
                      </a:lnTo>
                      <a:lnTo>
                        <a:pt x="372" y="1154"/>
                      </a:lnTo>
                      <a:lnTo>
                        <a:pt x="372" y="1149"/>
                      </a:lnTo>
                      <a:lnTo>
                        <a:pt x="372" y="1146"/>
                      </a:lnTo>
                      <a:lnTo>
                        <a:pt x="371" y="1144"/>
                      </a:lnTo>
                      <a:lnTo>
                        <a:pt x="371" y="1141"/>
                      </a:lnTo>
                      <a:lnTo>
                        <a:pt x="371" y="1137"/>
                      </a:lnTo>
                      <a:lnTo>
                        <a:pt x="371" y="1134"/>
                      </a:lnTo>
                      <a:lnTo>
                        <a:pt x="370" y="1131"/>
                      </a:lnTo>
                      <a:lnTo>
                        <a:pt x="370" y="1127"/>
                      </a:lnTo>
                      <a:lnTo>
                        <a:pt x="370" y="1124"/>
                      </a:lnTo>
                      <a:lnTo>
                        <a:pt x="370" y="1121"/>
                      </a:lnTo>
                      <a:lnTo>
                        <a:pt x="370" y="1117"/>
                      </a:lnTo>
                      <a:lnTo>
                        <a:pt x="369" y="1113"/>
                      </a:lnTo>
                      <a:lnTo>
                        <a:pt x="369" y="1109"/>
                      </a:lnTo>
                      <a:lnTo>
                        <a:pt x="369" y="1104"/>
                      </a:lnTo>
                      <a:lnTo>
                        <a:pt x="368" y="1101"/>
                      </a:lnTo>
                      <a:lnTo>
                        <a:pt x="368" y="1097"/>
                      </a:lnTo>
                      <a:lnTo>
                        <a:pt x="368" y="1092"/>
                      </a:lnTo>
                      <a:lnTo>
                        <a:pt x="367" y="1087"/>
                      </a:lnTo>
                      <a:lnTo>
                        <a:pt x="367" y="1081"/>
                      </a:lnTo>
                      <a:lnTo>
                        <a:pt x="366" y="1077"/>
                      </a:lnTo>
                      <a:lnTo>
                        <a:pt x="366" y="1071"/>
                      </a:lnTo>
                      <a:lnTo>
                        <a:pt x="365" y="1067"/>
                      </a:lnTo>
                      <a:lnTo>
                        <a:pt x="364" y="1061"/>
                      </a:lnTo>
                      <a:lnTo>
                        <a:pt x="363" y="1056"/>
                      </a:lnTo>
                      <a:lnTo>
                        <a:pt x="363" y="1051"/>
                      </a:lnTo>
                      <a:lnTo>
                        <a:pt x="361" y="1046"/>
                      </a:lnTo>
                      <a:lnTo>
                        <a:pt x="360" y="1040"/>
                      </a:lnTo>
                      <a:lnTo>
                        <a:pt x="359" y="1035"/>
                      </a:lnTo>
                      <a:lnTo>
                        <a:pt x="358" y="1029"/>
                      </a:lnTo>
                      <a:lnTo>
                        <a:pt x="357" y="1025"/>
                      </a:lnTo>
                      <a:lnTo>
                        <a:pt x="357" y="1019"/>
                      </a:lnTo>
                      <a:lnTo>
                        <a:pt x="356" y="1014"/>
                      </a:lnTo>
                      <a:lnTo>
                        <a:pt x="355" y="1008"/>
                      </a:lnTo>
                      <a:lnTo>
                        <a:pt x="354" y="1003"/>
                      </a:lnTo>
                      <a:lnTo>
                        <a:pt x="353" y="997"/>
                      </a:lnTo>
                      <a:lnTo>
                        <a:pt x="350" y="992"/>
                      </a:lnTo>
                      <a:lnTo>
                        <a:pt x="350" y="986"/>
                      </a:lnTo>
                      <a:lnTo>
                        <a:pt x="348" y="981"/>
                      </a:lnTo>
                      <a:lnTo>
                        <a:pt x="347" y="975"/>
                      </a:lnTo>
                      <a:lnTo>
                        <a:pt x="346" y="970"/>
                      </a:lnTo>
                      <a:lnTo>
                        <a:pt x="345" y="964"/>
                      </a:lnTo>
                      <a:lnTo>
                        <a:pt x="344" y="959"/>
                      </a:lnTo>
                      <a:lnTo>
                        <a:pt x="343" y="952"/>
                      </a:lnTo>
                      <a:lnTo>
                        <a:pt x="342" y="947"/>
                      </a:lnTo>
                      <a:lnTo>
                        <a:pt x="341" y="941"/>
                      </a:lnTo>
                      <a:lnTo>
                        <a:pt x="338" y="936"/>
                      </a:lnTo>
                      <a:lnTo>
                        <a:pt x="337" y="930"/>
                      </a:lnTo>
                      <a:lnTo>
                        <a:pt x="336" y="925"/>
                      </a:lnTo>
                      <a:lnTo>
                        <a:pt x="335" y="919"/>
                      </a:lnTo>
                      <a:lnTo>
                        <a:pt x="334" y="914"/>
                      </a:lnTo>
                      <a:lnTo>
                        <a:pt x="333" y="908"/>
                      </a:lnTo>
                      <a:lnTo>
                        <a:pt x="332" y="902"/>
                      </a:lnTo>
                      <a:lnTo>
                        <a:pt x="330" y="897"/>
                      </a:lnTo>
                      <a:lnTo>
                        <a:pt x="328" y="891"/>
                      </a:lnTo>
                      <a:lnTo>
                        <a:pt x="327" y="885"/>
                      </a:lnTo>
                      <a:lnTo>
                        <a:pt x="326" y="881"/>
                      </a:lnTo>
                      <a:lnTo>
                        <a:pt x="325" y="875"/>
                      </a:lnTo>
                      <a:lnTo>
                        <a:pt x="324" y="870"/>
                      </a:lnTo>
                      <a:lnTo>
                        <a:pt x="323" y="864"/>
                      </a:lnTo>
                      <a:lnTo>
                        <a:pt x="322" y="859"/>
                      </a:lnTo>
                      <a:lnTo>
                        <a:pt x="321" y="853"/>
                      </a:lnTo>
                      <a:lnTo>
                        <a:pt x="320" y="849"/>
                      </a:lnTo>
                      <a:lnTo>
                        <a:pt x="319" y="843"/>
                      </a:lnTo>
                      <a:lnTo>
                        <a:pt x="319" y="838"/>
                      </a:lnTo>
                      <a:lnTo>
                        <a:pt x="317" y="832"/>
                      </a:lnTo>
                      <a:lnTo>
                        <a:pt x="316" y="828"/>
                      </a:lnTo>
                      <a:lnTo>
                        <a:pt x="315" y="822"/>
                      </a:lnTo>
                      <a:lnTo>
                        <a:pt x="314" y="817"/>
                      </a:lnTo>
                      <a:lnTo>
                        <a:pt x="314" y="812"/>
                      </a:lnTo>
                      <a:lnTo>
                        <a:pt x="313" y="807"/>
                      </a:lnTo>
                      <a:lnTo>
                        <a:pt x="313" y="804"/>
                      </a:lnTo>
                      <a:lnTo>
                        <a:pt x="312" y="798"/>
                      </a:lnTo>
                      <a:lnTo>
                        <a:pt x="312" y="794"/>
                      </a:lnTo>
                      <a:lnTo>
                        <a:pt x="311" y="789"/>
                      </a:lnTo>
                      <a:lnTo>
                        <a:pt x="310" y="785"/>
                      </a:lnTo>
                      <a:lnTo>
                        <a:pt x="310" y="780"/>
                      </a:lnTo>
                      <a:lnTo>
                        <a:pt x="310" y="776"/>
                      </a:lnTo>
                      <a:lnTo>
                        <a:pt x="310" y="772"/>
                      </a:lnTo>
                      <a:lnTo>
                        <a:pt x="310" y="767"/>
                      </a:lnTo>
                      <a:lnTo>
                        <a:pt x="310" y="764"/>
                      </a:lnTo>
                      <a:lnTo>
                        <a:pt x="310" y="759"/>
                      </a:lnTo>
                      <a:lnTo>
                        <a:pt x="310" y="756"/>
                      </a:lnTo>
                      <a:lnTo>
                        <a:pt x="310" y="752"/>
                      </a:lnTo>
                      <a:lnTo>
                        <a:pt x="310" y="748"/>
                      </a:lnTo>
                      <a:lnTo>
                        <a:pt x="310" y="744"/>
                      </a:lnTo>
                      <a:lnTo>
                        <a:pt x="310" y="741"/>
                      </a:lnTo>
                      <a:lnTo>
                        <a:pt x="310" y="737"/>
                      </a:lnTo>
                      <a:lnTo>
                        <a:pt x="310" y="734"/>
                      </a:lnTo>
                      <a:lnTo>
                        <a:pt x="310" y="731"/>
                      </a:lnTo>
                      <a:lnTo>
                        <a:pt x="310" y="728"/>
                      </a:lnTo>
                      <a:lnTo>
                        <a:pt x="310" y="724"/>
                      </a:lnTo>
                      <a:lnTo>
                        <a:pt x="310" y="720"/>
                      </a:lnTo>
                      <a:lnTo>
                        <a:pt x="310" y="718"/>
                      </a:lnTo>
                      <a:lnTo>
                        <a:pt x="310" y="714"/>
                      </a:lnTo>
                      <a:lnTo>
                        <a:pt x="310" y="711"/>
                      </a:lnTo>
                      <a:lnTo>
                        <a:pt x="310" y="709"/>
                      </a:lnTo>
                      <a:lnTo>
                        <a:pt x="310" y="707"/>
                      </a:lnTo>
                      <a:lnTo>
                        <a:pt x="310" y="703"/>
                      </a:lnTo>
                      <a:lnTo>
                        <a:pt x="310" y="700"/>
                      </a:lnTo>
                      <a:lnTo>
                        <a:pt x="310" y="698"/>
                      </a:lnTo>
                      <a:lnTo>
                        <a:pt x="310" y="694"/>
                      </a:lnTo>
                      <a:lnTo>
                        <a:pt x="310" y="692"/>
                      </a:lnTo>
                      <a:lnTo>
                        <a:pt x="310" y="690"/>
                      </a:lnTo>
                      <a:lnTo>
                        <a:pt x="310" y="688"/>
                      </a:lnTo>
                      <a:lnTo>
                        <a:pt x="310" y="686"/>
                      </a:lnTo>
                      <a:lnTo>
                        <a:pt x="310" y="680"/>
                      </a:lnTo>
                      <a:lnTo>
                        <a:pt x="311" y="676"/>
                      </a:lnTo>
                      <a:lnTo>
                        <a:pt x="311" y="671"/>
                      </a:lnTo>
                      <a:lnTo>
                        <a:pt x="312" y="668"/>
                      </a:lnTo>
                      <a:lnTo>
                        <a:pt x="312" y="663"/>
                      </a:lnTo>
                      <a:lnTo>
                        <a:pt x="312" y="658"/>
                      </a:lnTo>
                      <a:lnTo>
                        <a:pt x="312" y="655"/>
                      </a:lnTo>
                      <a:lnTo>
                        <a:pt x="313" y="650"/>
                      </a:lnTo>
                      <a:lnTo>
                        <a:pt x="313" y="647"/>
                      </a:lnTo>
                      <a:lnTo>
                        <a:pt x="313" y="643"/>
                      </a:lnTo>
                      <a:lnTo>
                        <a:pt x="314" y="638"/>
                      </a:lnTo>
                      <a:lnTo>
                        <a:pt x="314" y="635"/>
                      </a:lnTo>
                      <a:lnTo>
                        <a:pt x="315" y="631"/>
                      </a:lnTo>
                      <a:lnTo>
                        <a:pt x="316" y="627"/>
                      </a:lnTo>
                      <a:lnTo>
                        <a:pt x="316" y="623"/>
                      </a:lnTo>
                      <a:lnTo>
                        <a:pt x="317" y="620"/>
                      </a:lnTo>
                      <a:lnTo>
                        <a:pt x="317" y="615"/>
                      </a:lnTo>
                      <a:lnTo>
                        <a:pt x="319" y="612"/>
                      </a:lnTo>
                      <a:lnTo>
                        <a:pt x="319" y="607"/>
                      </a:lnTo>
                      <a:lnTo>
                        <a:pt x="321" y="603"/>
                      </a:lnTo>
                      <a:lnTo>
                        <a:pt x="321" y="599"/>
                      </a:lnTo>
                      <a:lnTo>
                        <a:pt x="321" y="594"/>
                      </a:lnTo>
                      <a:lnTo>
                        <a:pt x="322" y="589"/>
                      </a:lnTo>
                      <a:lnTo>
                        <a:pt x="322" y="585"/>
                      </a:lnTo>
                      <a:lnTo>
                        <a:pt x="322" y="580"/>
                      </a:lnTo>
                      <a:lnTo>
                        <a:pt x="322" y="576"/>
                      </a:lnTo>
                      <a:lnTo>
                        <a:pt x="322" y="571"/>
                      </a:lnTo>
                      <a:lnTo>
                        <a:pt x="322" y="567"/>
                      </a:lnTo>
                      <a:lnTo>
                        <a:pt x="322" y="562"/>
                      </a:lnTo>
                      <a:lnTo>
                        <a:pt x="321" y="557"/>
                      </a:lnTo>
                      <a:lnTo>
                        <a:pt x="321" y="552"/>
                      </a:lnTo>
                      <a:lnTo>
                        <a:pt x="321" y="549"/>
                      </a:lnTo>
                      <a:lnTo>
                        <a:pt x="320" y="545"/>
                      </a:lnTo>
                      <a:lnTo>
                        <a:pt x="319" y="540"/>
                      </a:lnTo>
                      <a:lnTo>
                        <a:pt x="319" y="536"/>
                      </a:lnTo>
                      <a:lnTo>
                        <a:pt x="319" y="533"/>
                      </a:lnTo>
                      <a:lnTo>
                        <a:pt x="317" y="528"/>
                      </a:lnTo>
                      <a:lnTo>
                        <a:pt x="316" y="525"/>
                      </a:lnTo>
                      <a:lnTo>
                        <a:pt x="315" y="520"/>
                      </a:lnTo>
                      <a:lnTo>
                        <a:pt x="315" y="518"/>
                      </a:lnTo>
                      <a:lnTo>
                        <a:pt x="314" y="515"/>
                      </a:lnTo>
                      <a:lnTo>
                        <a:pt x="314" y="512"/>
                      </a:lnTo>
                      <a:lnTo>
                        <a:pt x="313" y="509"/>
                      </a:lnTo>
                      <a:lnTo>
                        <a:pt x="312" y="507"/>
                      </a:lnTo>
                      <a:lnTo>
                        <a:pt x="311" y="503"/>
                      </a:lnTo>
                      <a:lnTo>
                        <a:pt x="310" y="499"/>
                      </a:lnTo>
                      <a:lnTo>
                        <a:pt x="310" y="498"/>
                      </a:lnTo>
                      <a:lnTo>
                        <a:pt x="310" y="497"/>
                      </a:lnTo>
                      <a:lnTo>
                        <a:pt x="408" y="495"/>
                      </a:lnTo>
                      <a:lnTo>
                        <a:pt x="456" y="471"/>
                      </a:lnTo>
                      <a:lnTo>
                        <a:pt x="456" y="470"/>
                      </a:lnTo>
                      <a:lnTo>
                        <a:pt x="456" y="469"/>
                      </a:lnTo>
                      <a:lnTo>
                        <a:pt x="455" y="468"/>
                      </a:lnTo>
                      <a:lnTo>
                        <a:pt x="455" y="465"/>
                      </a:lnTo>
                      <a:lnTo>
                        <a:pt x="454" y="462"/>
                      </a:lnTo>
                      <a:lnTo>
                        <a:pt x="454" y="459"/>
                      </a:lnTo>
                      <a:lnTo>
                        <a:pt x="453" y="454"/>
                      </a:lnTo>
                      <a:lnTo>
                        <a:pt x="453" y="450"/>
                      </a:lnTo>
                      <a:lnTo>
                        <a:pt x="452" y="448"/>
                      </a:lnTo>
                      <a:lnTo>
                        <a:pt x="452" y="446"/>
                      </a:lnTo>
                      <a:lnTo>
                        <a:pt x="450" y="442"/>
                      </a:lnTo>
                      <a:lnTo>
                        <a:pt x="450" y="440"/>
                      </a:lnTo>
                      <a:lnTo>
                        <a:pt x="450" y="437"/>
                      </a:lnTo>
                      <a:lnTo>
                        <a:pt x="449" y="433"/>
                      </a:lnTo>
                      <a:lnTo>
                        <a:pt x="449" y="430"/>
                      </a:lnTo>
                      <a:lnTo>
                        <a:pt x="448" y="428"/>
                      </a:lnTo>
                      <a:lnTo>
                        <a:pt x="448" y="425"/>
                      </a:lnTo>
                      <a:lnTo>
                        <a:pt x="447" y="420"/>
                      </a:lnTo>
                      <a:lnTo>
                        <a:pt x="446" y="417"/>
                      </a:lnTo>
                      <a:lnTo>
                        <a:pt x="446" y="414"/>
                      </a:lnTo>
                      <a:lnTo>
                        <a:pt x="445" y="409"/>
                      </a:lnTo>
                      <a:lnTo>
                        <a:pt x="445" y="406"/>
                      </a:lnTo>
                      <a:lnTo>
                        <a:pt x="444" y="403"/>
                      </a:lnTo>
                      <a:lnTo>
                        <a:pt x="444" y="399"/>
                      </a:lnTo>
                      <a:lnTo>
                        <a:pt x="443" y="395"/>
                      </a:lnTo>
                      <a:lnTo>
                        <a:pt x="442" y="390"/>
                      </a:lnTo>
                      <a:lnTo>
                        <a:pt x="441" y="386"/>
                      </a:lnTo>
                      <a:lnTo>
                        <a:pt x="441" y="383"/>
                      </a:lnTo>
                      <a:lnTo>
                        <a:pt x="439" y="378"/>
                      </a:lnTo>
                      <a:lnTo>
                        <a:pt x="438" y="374"/>
                      </a:lnTo>
                      <a:lnTo>
                        <a:pt x="437" y="370"/>
                      </a:lnTo>
                      <a:lnTo>
                        <a:pt x="437" y="365"/>
                      </a:lnTo>
                      <a:lnTo>
                        <a:pt x="436" y="360"/>
                      </a:lnTo>
                      <a:lnTo>
                        <a:pt x="435" y="356"/>
                      </a:lnTo>
                      <a:lnTo>
                        <a:pt x="434" y="351"/>
                      </a:lnTo>
                      <a:lnTo>
                        <a:pt x="433" y="347"/>
                      </a:lnTo>
                      <a:lnTo>
                        <a:pt x="432" y="342"/>
                      </a:lnTo>
                      <a:lnTo>
                        <a:pt x="431" y="338"/>
                      </a:lnTo>
                      <a:lnTo>
                        <a:pt x="430" y="333"/>
                      </a:lnTo>
                      <a:lnTo>
                        <a:pt x="430" y="329"/>
                      </a:lnTo>
                      <a:lnTo>
                        <a:pt x="427" y="324"/>
                      </a:lnTo>
                      <a:lnTo>
                        <a:pt x="426" y="319"/>
                      </a:lnTo>
                      <a:lnTo>
                        <a:pt x="425" y="314"/>
                      </a:lnTo>
                      <a:lnTo>
                        <a:pt x="424" y="310"/>
                      </a:lnTo>
                      <a:lnTo>
                        <a:pt x="423" y="306"/>
                      </a:lnTo>
                      <a:lnTo>
                        <a:pt x="422" y="301"/>
                      </a:lnTo>
                      <a:lnTo>
                        <a:pt x="421" y="296"/>
                      </a:lnTo>
                      <a:lnTo>
                        <a:pt x="420" y="291"/>
                      </a:lnTo>
                      <a:lnTo>
                        <a:pt x="419" y="286"/>
                      </a:lnTo>
                      <a:lnTo>
                        <a:pt x="417" y="281"/>
                      </a:lnTo>
                      <a:lnTo>
                        <a:pt x="416" y="277"/>
                      </a:lnTo>
                      <a:lnTo>
                        <a:pt x="415" y="273"/>
                      </a:lnTo>
                      <a:lnTo>
                        <a:pt x="414" y="267"/>
                      </a:lnTo>
                      <a:lnTo>
                        <a:pt x="412" y="263"/>
                      </a:lnTo>
                      <a:lnTo>
                        <a:pt x="411" y="258"/>
                      </a:lnTo>
                      <a:lnTo>
                        <a:pt x="410" y="254"/>
                      </a:lnTo>
                      <a:lnTo>
                        <a:pt x="409" y="249"/>
                      </a:lnTo>
                      <a:lnTo>
                        <a:pt x="408" y="245"/>
                      </a:lnTo>
                      <a:lnTo>
                        <a:pt x="405" y="240"/>
                      </a:lnTo>
                      <a:lnTo>
                        <a:pt x="404" y="235"/>
                      </a:lnTo>
                      <a:lnTo>
                        <a:pt x="402" y="231"/>
                      </a:lnTo>
                      <a:lnTo>
                        <a:pt x="401" y="226"/>
                      </a:lnTo>
                      <a:lnTo>
                        <a:pt x="400" y="222"/>
                      </a:lnTo>
                      <a:lnTo>
                        <a:pt x="399" y="217"/>
                      </a:lnTo>
                      <a:lnTo>
                        <a:pt x="397" y="213"/>
                      </a:lnTo>
                      <a:lnTo>
                        <a:pt x="396" y="209"/>
                      </a:lnTo>
                      <a:lnTo>
                        <a:pt x="394" y="204"/>
                      </a:lnTo>
                      <a:lnTo>
                        <a:pt x="393" y="200"/>
                      </a:lnTo>
                      <a:lnTo>
                        <a:pt x="391" y="197"/>
                      </a:lnTo>
                      <a:lnTo>
                        <a:pt x="390" y="192"/>
                      </a:lnTo>
                      <a:lnTo>
                        <a:pt x="389" y="189"/>
                      </a:lnTo>
                      <a:lnTo>
                        <a:pt x="388" y="184"/>
                      </a:lnTo>
                      <a:lnTo>
                        <a:pt x="386" y="180"/>
                      </a:lnTo>
                      <a:lnTo>
                        <a:pt x="385" y="177"/>
                      </a:lnTo>
                      <a:lnTo>
                        <a:pt x="382" y="172"/>
                      </a:lnTo>
                      <a:lnTo>
                        <a:pt x="381" y="168"/>
                      </a:lnTo>
                      <a:lnTo>
                        <a:pt x="380" y="165"/>
                      </a:lnTo>
                      <a:lnTo>
                        <a:pt x="378" y="160"/>
                      </a:lnTo>
                      <a:lnTo>
                        <a:pt x="377" y="157"/>
                      </a:lnTo>
                      <a:lnTo>
                        <a:pt x="376" y="154"/>
                      </a:lnTo>
                      <a:lnTo>
                        <a:pt x="375" y="150"/>
                      </a:lnTo>
                      <a:lnTo>
                        <a:pt x="374" y="147"/>
                      </a:lnTo>
                      <a:lnTo>
                        <a:pt x="371" y="143"/>
                      </a:lnTo>
                      <a:lnTo>
                        <a:pt x="370" y="140"/>
                      </a:lnTo>
                      <a:lnTo>
                        <a:pt x="369" y="137"/>
                      </a:lnTo>
                      <a:lnTo>
                        <a:pt x="368" y="134"/>
                      </a:lnTo>
                      <a:lnTo>
                        <a:pt x="366" y="130"/>
                      </a:lnTo>
                      <a:lnTo>
                        <a:pt x="366" y="128"/>
                      </a:lnTo>
                      <a:lnTo>
                        <a:pt x="364" y="125"/>
                      </a:lnTo>
                      <a:lnTo>
                        <a:pt x="363" y="122"/>
                      </a:lnTo>
                      <a:lnTo>
                        <a:pt x="361" y="119"/>
                      </a:lnTo>
                      <a:lnTo>
                        <a:pt x="360" y="116"/>
                      </a:lnTo>
                      <a:lnTo>
                        <a:pt x="359" y="113"/>
                      </a:lnTo>
                      <a:lnTo>
                        <a:pt x="358" y="111"/>
                      </a:lnTo>
                      <a:lnTo>
                        <a:pt x="357" y="108"/>
                      </a:lnTo>
                      <a:lnTo>
                        <a:pt x="356" y="106"/>
                      </a:lnTo>
                      <a:lnTo>
                        <a:pt x="354" y="101"/>
                      </a:lnTo>
                      <a:lnTo>
                        <a:pt x="352" y="97"/>
                      </a:lnTo>
                      <a:lnTo>
                        <a:pt x="350" y="93"/>
                      </a:lnTo>
                      <a:lnTo>
                        <a:pt x="348" y="90"/>
                      </a:lnTo>
                      <a:lnTo>
                        <a:pt x="347" y="86"/>
                      </a:lnTo>
                      <a:lnTo>
                        <a:pt x="346" y="84"/>
                      </a:lnTo>
                      <a:lnTo>
                        <a:pt x="345" y="81"/>
                      </a:lnTo>
                      <a:lnTo>
                        <a:pt x="344" y="80"/>
                      </a:lnTo>
                      <a:lnTo>
                        <a:pt x="343" y="76"/>
                      </a:lnTo>
                      <a:lnTo>
                        <a:pt x="343" y="76"/>
                      </a:lnTo>
                      <a:lnTo>
                        <a:pt x="342" y="75"/>
                      </a:lnTo>
                      <a:lnTo>
                        <a:pt x="339" y="75"/>
                      </a:lnTo>
                      <a:lnTo>
                        <a:pt x="336" y="73"/>
                      </a:lnTo>
                      <a:lnTo>
                        <a:pt x="332" y="73"/>
                      </a:lnTo>
                      <a:lnTo>
                        <a:pt x="328" y="71"/>
                      </a:lnTo>
                      <a:lnTo>
                        <a:pt x="326" y="71"/>
                      </a:lnTo>
                      <a:lnTo>
                        <a:pt x="323" y="70"/>
                      </a:lnTo>
                      <a:lnTo>
                        <a:pt x="320" y="69"/>
                      </a:lnTo>
                      <a:lnTo>
                        <a:pt x="316" y="68"/>
                      </a:lnTo>
                      <a:lnTo>
                        <a:pt x="313" y="67"/>
                      </a:lnTo>
                      <a:lnTo>
                        <a:pt x="310" y="65"/>
                      </a:lnTo>
                      <a:lnTo>
                        <a:pt x="305" y="64"/>
                      </a:lnTo>
                      <a:lnTo>
                        <a:pt x="301" y="62"/>
                      </a:lnTo>
                      <a:lnTo>
                        <a:pt x="298" y="61"/>
                      </a:lnTo>
                      <a:lnTo>
                        <a:pt x="293" y="60"/>
                      </a:lnTo>
                      <a:lnTo>
                        <a:pt x="289" y="59"/>
                      </a:lnTo>
                      <a:lnTo>
                        <a:pt x="284" y="58"/>
                      </a:lnTo>
                      <a:lnTo>
                        <a:pt x="279" y="56"/>
                      </a:lnTo>
                      <a:lnTo>
                        <a:pt x="275" y="54"/>
                      </a:lnTo>
                      <a:lnTo>
                        <a:pt x="271" y="53"/>
                      </a:lnTo>
                      <a:lnTo>
                        <a:pt x="266" y="51"/>
                      </a:lnTo>
                      <a:lnTo>
                        <a:pt x="261" y="50"/>
                      </a:lnTo>
                      <a:lnTo>
                        <a:pt x="257" y="49"/>
                      </a:lnTo>
                      <a:lnTo>
                        <a:pt x="253" y="48"/>
                      </a:lnTo>
                      <a:lnTo>
                        <a:pt x="247" y="46"/>
                      </a:lnTo>
                      <a:lnTo>
                        <a:pt x="243" y="45"/>
                      </a:lnTo>
                      <a:lnTo>
                        <a:pt x="238" y="43"/>
                      </a:lnTo>
                      <a:lnTo>
                        <a:pt x="234" y="42"/>
                      </a:lnTo>
                      <a:lnTo>
                        <a:pt x="230" y="41"/>
                      </a:lnTo>
                      <a:lnTo>
                        <a:pt x="225" y="39"/>
                      </a:lnTo>
                      <a:lnTo>
                        <a:pt x="222" y="38"/>
                      </a:lnTo>
                      <a:lnTo>
                        <a:pt x="219" y="37"/>
                      </a:lnTo>
                      <a:lnTo>
                        <a:pt x="214" y="35"/>
                      </a:lnTo>
                      <a:lnTo>
                        <a:pt x="211" y="32"/>
                      </a:lnTo>
                      <a:lnTo>
                        <a:pt x="208" y="31"/>
                      </a:lnTo>
                      <a:lnTo>
                        <a:pt x="205" y="29"/>
                      </a:lnTo>
                      <a:lnTo>
                        <a:pt x="202" y="28"/>
                      </a:lnTo>
                      <a:lnTo>
                        <a:pt x="200" y="26"/>
                      </a:lnTo>
                      <a:lnTo>
                        <a:pt x="197" y="24"/>
                      </a:lnTo>
                      <a:lnTo>
                        <a:pt x="194" y="23"/>
                      </a:lnTo>
                      <a:lnTo>
                        <a:pt x="190" y="19"/>
                      </a:lnTo>
                      <a:lnTo>
                        <a:pt x="187" y="16"/>
                      </a:lnTo>
                      <a:lnTo>
                        <a:pt x="183" y="13"/>
                      </a:lnTo>
                      <a:lnTo>
                        <a:pt x="181" y="9"/>
                      </a:lnTo>
                      <a:lnTo>
                        <a:pt x="179" y="7"/>
                      </a:lnTo>
                      <a:lnTo>
                        <a:pt x="177" y="5"/>
                      </a:lnTo>
                      <a:lnTo>
                        <a:pt x="175" y="0"/>
                      </a:lnTo>
                      <a:lnTo>
                        <a:pt x="175" y="0"/>
                      </a:lnTo>
                      <a:lnTo>
                        <a:pt x="175" y="0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19" name="Freeform 16">
                  <a:extLst>
                    <a:ext uri="{FF2B5EF4-FFF2-40B4-BE49-F238E27FC236}">
                      <a16:creationId xmlns:a16="http://schemas.microsoft.com/office/drawing/2014/main" id="{706966FF-A9FD-433D-A220-D49AEF3DE15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0538" y="931863"/>
                  <a:ext cx="103188" cy="142875"/>
                </a:xfrm>
                <a:custGeom>
                  <a:avLst/>
                  <a:gdLst>
                    <a:gd name="T0" fmla="*/ 60 w 259"/>
                    <a:gd name="T1" fmla="*/ 149 h 364"/>
                    <a:gd name="T2" fmla="*/ 58 w 259"/>
                    <a:gd name="T3" fmla="*/ 162 h 364"/>
                    <a:gd name="T4" fmla="*/ 55 w 259"/>
                    <a:gd name="T5" fmla="*/ 175 h 364"/>
                    <a:gd name="T6" fmla="*/ 53 w 259"/>
                    <a:gd name="T7" fmla="*/ 188 h 364"/>
                    <a:gd name="T8" fmla="*/ 52 w 259"/>
                    <a:gd name="T9" fmla="*/ 201 h 364"/>
                    <a:gd name="T10" fmla="*/ 52 w 259"/>
                    <a:gd name="T11" fmla="*/ 213 h 364"/>
                    <a:gd name="T12" fmla="*/ 52 w 259"/>
                    <a:gd name="T13" fmla="*/ 227 h 364"/>
                    <a:gd name="T14" fmla="*/ 53 w 259"/>
                    <a:gd name="T15" fmla="*/ 241 h 364"/>
                    <a:gd name="T16" fmla="*/ 53 w 259"/>
                    <a:gd name="T17" fmla="*/ 258 h 364"/>
                    <a:gd name="T18" fmla="*/ 55 w 259"/>
                    <a:gd name="T19" fmla="*/ 275 h 364"/>
                    <a:gd name="T20" fmla="*/ 55 w 259"/>
                    <a:gd name="T21" fmla="*/ 288 h 364"/>
                    <a:gd name="T22" fmla="*/ 55 w 259"/>
                    <a:gd name="T23" fmla="*/ 300 h 364"/>
                    <a:gd name="T24" fmla="*/ 197 w 259"/>
                    <a:gd name="T25" fmla="*/ 343 h 364"/>
                    <a:gd name="T26" fmla="*/ 191 w 259"/>
                    <a:gd name="T27" fmla="*/ 328 h 364"/>
                    <a:gd name="T28" fmla="*/ 184 w 259"/>
                    <a:gd name="T29" fmla="*/ 308 h 364"/>
                    <a:gd name="T30" fmla="*/ 180 w 259"/>
                    <a:gd name="T31" fmla="*/ 288 h 364"/>
                    <a:gd name="T32" fmla="*/ 181 w 259"/>
                    <a:gd name="T33" fmla="*/ 274 h 364"/>
                    <a:gd name="T34" fmla="*/ 184 w 259"/>
                    <a:gd name="T35" fmla="*/ 266 h 364"/>
                    <a:gd name="T36" fmla="*/ 197 w 259"/>
                    <a:gd name="T37" fmla="*/ 260 h 364"/>
                    <a:gd name="T38" fmla="*/ 221 w 259"/>
                    <a:gd name="T39" fmla="*/ 246 h 364"/>
                    <a:gd name="T40" fmla="*/ 237 w 259"/>
                    <a:gd name="T41" fmla="*/ 228 h 364"/>
                    <a:gd name="T42" fmla="*/ 245 w 259"/>
                    <a:gd name="T43" fmla="*/ 214 h 364"/>
                    <a:gd name="T44" fmla="*/ 250 w 259"/>
                    <a:gd name="T45" fmla="*/ 197 h 364"/>
                    <a:gd name="T46" fmla="*/ 252 w 259"/>
                    <a:gd name="T47" fmla="*/ 180 h 364"/>
                    <a:gd name="T48" fmla="*/ 253 w 259"/>
                    <a:gd name="T49" fmla="*/ 163 h 364"/>
                    <a:gd name="T50" fmla="*/ 253 w 259"/>
                    <a:gd name="T51" fmla="*/ 150 h 364"/>
                    <a:gd name="T52" fmla="*/ 253 w 259"/>
                    <a:gd name="T53" fmla="*/ 139 h 364"/>
                    <a:gd name="T54" fmla="*/ 256 w 259"/>
                    <a:gd name="T55" fmla="*/ 126 h 364"/>
                    <a:gd name="T56" fmla="*/ 258 w 259"/>
                    <a:gd name="T57" fmla="*/ 111 h 364"/>
                    <a:gd name="T58" fmla="*/ 259 w 259"/>
                    <a:gd name="T59" fmla="*/ 93 h 364"/>
                    <a:gd name="T60" fmla="*/ 258 w 259"/>
                    <a:gd name="T61" fmla="*/ 74 h 364"/>
                    <a:gd name="T62" fmla="*/ 252 w 259"/>
                    <a:gd name="T63" fmla="*/ 56 h 364"/>
                    <a:gd name="T64" fmla="*/ 241 w 259"/>
                    <a:gd name="T65" fmla="*/ 40 h 364"/>
                    <a:gd name="T66" fmla="*/ 227 w 259"/>
                    <a:gd name="T67" fmla="*/ 28 h 364"/>
                    <a:gd name="T68" fmla="*/ 212 w 259"/>
                    <a:gd name="T69" fmla="*/ 17 h 364"/>
                    <a:gd name="T70" fmla="*/ 195 w 259"/>
                    <a:gd name="T71" fmla="*/ 9 h 364"/>
                    <a:gd name="T72" fmla="*/ 181 w 259"/>
                    <a:gd name="T73" fmla="*/ 3 h 364"/>
                    <a:gd name="T74" fmla="*/ 169 w 259"/>
                    <a:gd name="T75" fmla="*/ 0 h 364"/>
                    <a:gd name="T76" fmla="*/ 160 w 259"/>
                    <a:gd name="T77" fmla="*/ 0 h 364"/>
                    <a:gd name="T78" fmla="*/ 140 w 259"/>
                    <a:gd name="T79" fmla="*/ 3 h 364"/>
                    <a:gd name="T80" fmla="*/ 126 w 259"/>
                    <a:gd name="T81" fmla="*/ 9 h 364"/>
                    <a:gd name="T82" fmla="*/ 105 w 259"/>
                    <a:gd name="T83" fmla="*/ 23 h 364"/>
                    <a:gd name="T84" fmla="*/ 86 w 259"/>
                    <a:gd name="T85" fmla="*/ 35 h 364"/>
                    <a:gd name="T86" fmla="*/ 75 w 259"/>
                    <a:gd name="T87" fmla="*/ 36 h 364"/>
                    <a:gd name="T88" fmla="*/ 60 w 259"/>
                    <a:gd name="T89" fmla="*/ 34 h 364"/>
                    <a:gd name="T90" fmla="*/ 40 w 259"/>
                    <a:gd name="T91" fmla="*/ 33 h 364"/>
                    <a:gd name="T92" fmla="*/ 20 w 259"/>
                    <a:gd name="T93" fmla="*/ 36 h 364"/>
                    <a:gd name="T94" fmla="*/ 5 w 259"/>
                    <a:gd name="T95" fmla="*/ 46 h 364"/>
                    <a:gd name="T96" fmla="*/ 1 w 259"/>
                    <a:gd name="T97" fmla="*/ 54 h 364"/>
                    <a:gd name="T98" fmla="*/ 4 w 259"/>
                    <a:gd name="T99" fmla="*/ 68 h 364"/>
                    <a:gd name="T100" fmla="*/ 16 w 259"/>
                    <a:gd name="T101" fmla="*/ 82 h 364"/>
                    <a:gd name="T102" fmla="*/ 36 w 259"/>
                    <a:gd name="T103" fmla="*/ 96 h 364"/>
                    <a:gd name="T104" fmla="*/ 58 w 259"/>
                    <a:gd name="T105" fmla="*/ 113 h 364"/>
                    <a:gd name="T106" fmla="*/ 69 w 259"/>
                    <a:gd name="T107" fmla="*/ 122 h 36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259" h="364">
                      <a:moveTo>
                        <a:pt x="70" y="123"/>
                      </a:moveTo>
                      <a:lnTo>
                        <a:pt x="63" y="141"/>
                      </a:lnTo>
                      <a:lnTo>
                        <a:pt x="62" y="143"/>
                      </a:lnTo>
                      <a:lnTo>
                        <a:pt x="61" y="147"/>
                      </a:lnTo>
                      <a:lnTo>
                        <a:pt x="60" y="149"/>
                      </a:lnTo>
                      <a:lnTo>
                        <a:pt x="60" y="152"/>
                      </a:lnTo>
                      <a:lnTo>
                        <a:pt x="59" y="154"/>
                      </a:lnTo>
                      <a:lnTo>
                        <a:pt x="59" y="156"/>
                      </a:lnTo>
                      <a:lnTo>
                        <a:pt x="58" y="160"/>
                      </a:lnTo>
                      <a:lnTo>
                        <a:pt x="58" y="162"/>
                      </a:lnTo>
                      <a:lnTo>
                        <a:pt x="57" y="164"/>
                      </a:lnTo>
                      <a:lnTo>
                        <a:pt x="56" y="167"/>
                      </a:lnTo>
                      <a:lnTo>
                        <a:pt x="56" y="170"/>
                      </a:lnTo>
                      <a:lnTo>
                        <a:pt x="55" y="173"/>
                      </a:lnTo>
                      <a:lnTo>
                        <a:pt x="55" y="175"/>
                      </a:lnTo>
                      <a:lnTo>
                        <a:pt x="55" y="177"/>
                      </a:lnTo>
                      <a:lnTo>
                        <a:pt x="55" y="181"/>
                      </a:lnTo>
                      <a:lnTo>
                        <a:pt x="55" y="183"/>
                      </a:lnTo>
                      <a:lnTo>
                        <a:pt x="53" y="185"/>
                      </a:lnTo>
                      <a:lnTo>
                        <a:pt x="53" y="188"/>
                      </a:lnTo>
                      <a:lnTo>
                        <a:pt x="52" y="191"/>
                      </a:lnTo>
                      <a:lnTo>
                        <a:pt x="52" y="193"/>
                      </a:lnTo>
                      <a:lnTo>
                        <a:pt x="52" y="195"/>
                      </a:lnTo>
                      <a:lnTo>
                        <a:pt x="52" y="198"/>
                      </a:lnTo>
                      <a:lnTo>
                        <a:pt x="52" y="201"/>
                      </a:lnTo>
                      <a:lnTo>
                        <a:pt x="52" y="203"/>
                      </a:lnTo>
                      <a:lnTo>
                        <a:pt x="52" y="205"/>
                      </a:lnTo>
                      <a:lnTo>
                        <a:pt x="52" y="207"/>
                      </a:lnTo>
                      <a:lnTo>
                        <a:pt x="52" y="210"/>
                      </a:lnTo>
                      <a:lnTo>
                        <a:pt x="52" y="213"/>
                      </a:lnTo>
                      <a:lnTo>
                        <a:pt x="52" y="215"/>
                      </a:lnTo>
                      <a:lnTo>
                        <a:pt x="52" y="217"/>
                      </a:lnTo>
                      <a:lnTo>
                        <a:pt x="52" y="220"/>
                      </a:lnTo>
                      <a:lnTo>
                        <a:pt x="52" y="223"/>
                      </a:lnTo>
                      <a:lnTo>
                        <a:pt x="52" y="227"/>
                      </a:lnTo>
                      <a:lnTo>
                        <a:pt x="52" y="232"/>
                      </a:lnTo>
                      <a:lnTo>
                        <a:pt x="52" y="235"/>
                      </a:lnTo>
                      <a:lnTo>
                        <a:pt x="52" y="237"/>
                      </a:lnTo>
                      <a:lnTo>
                        <a:pt x="52" y="239"/>
                      </a:lnTo>
                      <a:lnTo>
                        <a:pt x="53" y="241"/>
                      </a:lnTo>
                      <a:lnTo>
                        <a:pt x="53" y="246"/>
                      </a:lnTo>
                      <a:lnTo>
                        <a:pt x="53" y="251"/>
                      </a:lnTo>
                      <a:lnTo>
                        <a:pt x="53" y="253"/>
                      </a:lnTo>
                      <a:lnTo>
                        <a:pt x="53" y="256"/>
                      </a:lnTo>
                      <a:lnTo>
                        <a:pt x="53" y="258"/>
                      </a:lnTo>
                      <a:lnTo>
                        <a:pt x="55" y="261"/>
                      </a:lnTo>
                      <a:lnTo>
                        <a:pt x="55" y="266"/>
                      </a:lnTo>
                      <a:lnTo>
                        <a:pt x="55" y="270"/>
                      </a:lnTo>
                      <a:lnTo>
                        <a:pt x="55" y="272"/>
                      </a:lnTo>
                      <a:lnTo>
                        <a:pt x="55" y="275"/>
                      </a:lnTo>
                      <a:lnTo>
                        <a:pt x="55" y="278"/>
                      </a:lnTo>
                      <a:lnTo>
                        <a:pt x="55" y="280"/>
                      </a:lnTo>
                      <a:lnTo>
                        <a:pt x="55" y="282"/>
                      </a:lnTo>
                      <a:lnTo>
                        <a:pt x="55" y="285"/>
                      </a:lnTo>
                      <a:lnTo>
                        <a:pt x="55" y="288"/>
                      </a:lnTo>
                      <a:lnTo>
                        <a:pt x="55" y="290"/>
                      </a:lnTo>
                      <a:lnTo>
                        <a:pt x="55" y="292"/>
                      </a:lnTo>
                      <a:lnTo>
                        <a:pt x="55" y="294"/>
                      </a:lnTo>
                      <a:lnTo>
                        <a:pt x="55" y="297"/>
                      </a:lnTo>
                      <a:lnTo>
                        <a:pt x="55" y="300"/>
                      </a:lnTo>
                      <a:lnTo>
                        <a:pt x="79" y="311"/>
                      </a:lnTo>
                      <a:lnTo>
                        <a:pt x="81" y="364"/>
                      </a:lnTo>
                      <a:lnTo>
                        <a:pt x="200" y="347"/>
                      </a:lnTo>
                      <a:lnTo>
                        <a:pt x="199" y="346"/>
                      </a:lnTo>
                      <a:lnTo>
                        <a:pt x="197" y="343"/>
                      </a:lnTo>
                      <a:lnTo>
                        <a:pt x="195" y="340"/>
                      </a:lnTo>
                      <a:lnTo>
                        <a:pt x="194" y="337"/>
                      </a:lnTo>
                      <a:lnTo>
                        <a:pt x="193" y="335"/>
                      </a:lnTo>
                      <a:lnTo>
                        <a:pt x="192" y="333"/>
                      </a:lnTo>
                      <a:lnTo>
                        <a:pt x="191" y="328"/>
                      </a:lnTo>
                      <a:lnTo>
                        <a:pt x="189" y="325"/>
                      </a:lnTo>
                      <a:lnTo>
                        <a:pt x="188" y="321"/>
                      </a:lnTo>
                      <a:lnTo>
                        <a:pt x="186" y="317"/>
                      </a:lnTo>
                      <a:lnTo>
                        <a:pt x="185" y="313"/>
                      </a:lnTo>
                      <a:lnTo>
                        <a:pt x="184" y="308"/>
                      </a:lnTo>
                      <a:lnTo>
                        <a:pt x="182" y="305"/>
                      </a:lnTo>
                      <a:lnTo>
                        <a:pt x="182" y="301"/>
                      </a:lnTo>
                      <a:lnTo>
                        <a:pt x="180" y="296"/>
                      </a:lnTo>
                      <a:lnTo>
                        <a:pt x="180" y="292"/>
                      </a:lnTo>
                      <a:lnTo>
                        <a:pt x="180" y="288"/>
                      </a:lnTo>
                      <a:lnTo>
                        <a:pt x="180" y="285"/>
                      </a:lnTo>
                      <a:lnTo>
                        <a:pt x="180" y="281"/>
                      </a:lnTo>
                      <a:lnTo>
                        <a:pt x="180" y="279"/>
                      </a:lnTo>
                      <a:lnTo>
                        <a:pt x="180" y="275"/>
                      </a:lnTo>
                      <a:lnTo>
                        <a:pt x="181" y="274"/>
                      </a:lnTo>
                      <a:lnTo>
                        <a:pt x="182" y="270"/>
                      </a:lnTo>
                      <a:lnTo>
                        <a:pt x="182" y="268"/>
                      </a:lnTo>
                      <a:lnTo>
                        <a:pt x="183" y="266"/>
                      </a:lnTo>
                      <a:lnTo>
                        <a:pt x="184" y="266"/>
                      </a:lnTo>
                      <a:lnTo>
                        <a:pt x="184" y="266"/>
                      </a:lnTo>
                      <a:lnTo>
                        <a:pt x="185" y="264"/>
                      </a:lnTo>
                      <a:lnTo>
                        <a:pt x="188" y="264"/>
                      </a:lnTo>
                      <a:lnTo>
                        <a:pt x="191" y="263"/>
                      </a:lnTo>
                      <a:lnTo>
                        <a:pt x="194" y="261"/>
                      </a:lnTo>
                      <a:lnTo>
                        <a:pt x="197" y="260"/>
                      </a:lnTo>
                      <a:lnTo>
                        <a:pt x="202" y="258"/>
                      </a:lnTo>
                      <a:lnTo>
                        <a:pt x="206" y="256"/>
                      </a:lnTo>
                      <a:lnTo>
                        <a:pt x="211" y="252"/>
                      </a:lnTo>
                      <a:lnTo>
                        <a:pt x="216" y="249"/>
                      </a:lnTo>
                      <a:lnTo>
                        <a:pt x="221" y="246"/>
                      </a:lnTo>
                      <a:lnTo>
                        <a:pt x="225" y="242"/>
                      </a:lnTo>
                      <a:lnTo>
                        <a:pt x="229" y="238"/>
                      </a:lnTo>
                      <a:lnTo>
                        <a:pt x="234" y="234"/>
                      </a:lnTo>
                      <a:lnTo>
                        <a:pt x="236" y="230"/>
                      </a:lnTo>
                      <a:lnTo>
                        <a:pt x="237" y="228"/>
                      </a:lnTo>
                      <a:lnTo>
                        <a:pt x="239" y="226"/>
                      </a:lnTo>
                      <a:lnTo>
                        <a:pt x="241" y="224"/>
                      </a:lnTo>
                      <a:lnTo>
                        <a:pt x="242" y="220"/>
                      </a:lnTo>
                      <a:lnTo>
                        <a:pt x="244" y="217"/>
                      </a:lnTo>
                      <a:lnTo>
                        <a:pt x="245" y="214"/>
                      </a:lnTo>
                      <a:lnTo>
                        <a:pt x="246" y="212"/>
                      </a:lnTo>
                      <a:lnTo>
                        <a:pt x="247" y="207"/>
                      </a:lnTo>
                      <a:lnTo>
                        <a:pt x="248" y="204"/>
                      </a:lnTo>
                      <a:lnTo>
                        <a:pt x="249" y="201"/>
                      </a:lnTo>
                      <a:lnTo>
                        <a:pt x="250" y="197"/>
                      </a:lnTo>
                      <a:lnTo>
                        <a:pt x="250" y="193"/>
                      </a:lnTo>
                      <a:lnTo>
                        <a:pt x="251" y="190"/>
                      </a:lnTo>
                      <a:lnTo>
                        <a:pt x="251" y="186"/>
                      </a:lnTo>
                      <a:lnTo>
                        <a:pt x="252" y="183"/>
                      </a:lnTo>
                      <a:lnTo>
                        <a:pt x="252" y="180"/>
                      </a:lnTo>
                      <a:lnTo>
                        <a:pt x="252" y="176"/>
                      </a:lnTo>
                      <a:lnTo>
                        <a:pt x="252" y="173"/>
                      </a:lnTo>
                      <a:lnTo>
                        <a:pt x="253" y="170"/>
                      </a:lnTo>
                      <a:lnTo>
                        <a:pt x="253" y="166"/>
                      </a:lnTo>
                      <a:lnTo>
                        <a:pt x="253" y="163"/>
                      </a:lnTo>
                      <a:lnTo>
                        <a:pt x="253" y="160"/>
                      </a:lnTo>
                      <a:lnTo>
                        <a:pt x="253" y="158"/>
                      </a:lnTo>
                      <a:lnTo>
                        <a:pt x="253" y="154"/>
                      </a:lnTo>
                      <a:lnTo>
                        <a:pt x="253" y="152"/>
                      </a:lnTo>
                      <a:lnTo>
                        <a:pt x="253" y="150"/>
                      </a:lnTo>
                      <a:lnTo>
                        <a:pt x="253" y="148"/>
                      </a:lnTo>
                      <a:lnTo>
                        <a:pt x="253" y="143"/>
                      </a:lnTo>
                      <a:lnTo>
                        <a:pt x="253" y="141"/>
                      </a:lnTo>
                      <a:lnTo>
                        <a:pt x="253" y="139"/>
                      </a:lnTo>
                      <a:lnTo>
                        <a:pt x="253" y="139"/>
                      </a:lnTo>
                      <a:lnTo>
                        <a:pt x="253" y="138"/>
                      </a:lnTo>
                      <a:lnTo>
                        <a:pt x="253" y="136"/>
                      </a:lnTo>
                      <a:lnTo>
                        <a:pt x="255" y="132"/>
                      </a:lnTo>
                      <a:lnTo>
                        <a:pt x="256" y="129"/>
                      </a:lnTo>
                      <a:lnTo>
                        <a:pt x="256" y="126"/>
                      </a:lnTo>
                      <a:lnTo>
                        <a:pt x="257" y="123"/>
                      </a:lnTo>
                      <a:lnTo>
                        <a:pt x="257" y="120"/>
                      </a:lnTo>
                      <a:lnTo>
                        <a:pt x="258" y="118"/>
                      </a:lnTo>
                      <a:lnTo>
                        <a:pt x="258" y="113"/>
                      </a:lnTo>
                      <a:lnTo>
                        <a:pt x="258" y="111"/>
                      </a:lnTo>
                      <a:lnTo>
                        <a:pt x="259" y="108"/>
                      </a:lnTo>
                      <a:lnTo>
                        <a:pt x="259" y="105"/>
                      </a:lnTo>
                      <a:lnTo>
                        <a:pt x="259" y="100"/>
                      </a:lnTo>
                      <a:lnTo>
                        <a:pt x="259" y="97"/>
                      </a:lnTo>
                      <a:lnTo>
                        <a:pt x="259" y="93"/>
                      </a:lnTo>
                      <a:lnTo>
                        <a:pt x="259" y="89"/>
                      </a:lnTo>
                      <a:lnTo>
                        <a:pt x="259" y="86"/>
                      </a:lnTo>
                      <a:lnTo>
                        <a:pt x="259" y="82"/>
                      </a:lnTo>
                      <a:lnTo>
                        <a:pt x="259" y="78"/>
                      </a:lnTo>
                      <a:lnTo>
                        <a:pt x="258" y="74"/>
                      </a:lnTo>
                      <a:lnTo>
                        <a:pt x="258" y="71"/>
                      </a:lnTo>
                      <a:lnTo>
                        <a:pt x="257" y="66"/>
                      </a:lnTo>
                      <a:lnTo>
                        <a:pt x="255" y="63"/>
                      </a:lnTo>
                      <a:lnTo>
                        <a:pt x="255" y="60"/>
                      </a:lnTo>
                      <a:lnTo>
                        <a:pt x="252" y="56"/>
                      </a:lnTo>
                      <a:lnTo>
                        <a:pt x="251" y="53"/>
                      </a:lnTo>
                      <a:lnTo>
                        <a:pt x="249" y="50"/>
                      </a:lnTo>
                      <a:lnTo>
                        <a:pt x="247" y="46"/>
                      </a:lnTo>
                      <a:lnTo>
                        <a:pt x="245" y="43"/>
                      </a:lnTo>
                      <a:lnTo>
                        <a:pt x="241" y="40"/>
                      </a:lnTo>
                      <a:lnTo>
                        <a:pt x="239" y="37"/>
                      </a:lnTo>
                      <a:lnTo>
                        <a:pt x="237" y="35"/>
                      </a:lnTo>
                      <a:lnTo>
                        <a:pt x="234" y="32"/>
                      </a:lnTo>
                      <a:lnTo>
                        <a:pt x="230" y="30"/>
                      </a:lnTo>
                      <a:lnTo>
                        <a:pt x="227" y="28"/>
                      </a:lnTo>
                      <a:lnTo>
                        <a:pt x="224" y="25"/>
                      </a:lnTo>
                      <a:lnTo>
                        <a:pt x="221" y="23"/>
                      </a:lnTo>
                      <a:lnTo>
                        <a:pt x="217" y="21"/>
                      </a:lnTo>
                      <a:lnTo>
                        <a:pt x="214" y="19"/>
                      </a:lnTo>
                      <a:lnTo>
                        <a:pt x="212" y="17"/>
                      </a:lnTo>
                      <a:lnTo>
                        <a:pt x="207" y="14"/>
                      </a:lnTo>
                      <a:lnTo>
                        <a:pt x="205" y="13"/>
                      </a:lnTo>
                      <a:lnTo>
                        <a:pt x="201" y="12"/>
                      </a:lnTo>
                      <a:lnTo>
                        <a:pt x="199" y="11"/>
                      </a:lnTo>
                      <a:lnTo>
                        <a:pt x="195" y="9"/>
                      </a:lnTo>
                      <a:lnTo>
                        <a:pt x="192" y="8"/>
                      </a:lnTo>
                      <a:lnTo>
                        <a:pt x="189" y="7"/>
                      </a:lnTo>
                      <a:lnTo>
                        <a:pt x="186" y="6"/>
                      </a:lnTo>
                      <a:lnTo>
                        <a:pt x="184" y="4"/>
                      </a:lnTo>
                      <a:lnTo>
                        <a:pt x="181" y="3"/>
                      </a:lnTo>
                      <a:lnTo>
                        <a:pt x="179" y="2"/>
                      </a:lnTo>
                      <a:lnTo>
                        <a:pt x="178" y="2"/>
                      </a:lnTo>
                      <a:lnTo>
                        <a:pt x="173" y="1"/>
                      </a:lnTo>
                      <a:lnTo>
                        <a:pt x="171" y="0"/>
                      </a:lnTo>
                      <a:lnTo>
                        <a:pt x="169" y="0"/>
                      </a:lnTo>
                      <a:lnTo>
                        <a:pt x="169" y="0"/>
                      </a:lnTo>
                      <a:lnTo>
                        <a:pt x="167" y="0"/>
                      </a:lnTo>
                      <a:lnTo>
                        <a:pt x="163" y="0"/>
                      </a:lnTo>
                      <a:lnTo>
                        <a:pt x="161" y="0"/>
                      </a:lnTo>
                      <a:lnTo>
                        <a:pt x="160" y="0"/>
                      </a:lnTo>
                      <a:lnTo>
                        <a:pt x="155" y="1"/>
                      </a:lnTo>
                      <a:lnTo>
                        <a:pt x="151" y="1"/>
                      </a:lnTo>
                      <a:lnTo>
                        <a:pt x="148" y="2"/>
                      </a:lnTo>
                      <a:lnTo>
                        <a:pt x="144" y="2"/>
                      </a:lnTo>
                      <a:lnTo>
                        <a:pt x="140" y="3"/>
                      </a:lnTo>
                      <a:lnTo>
                        <a:pt x="138" y="6"/>
                      </a:lnTo>
                      <a:lnTo>
                        <a:pt x="135" y="6"/>
                      </a:lnTo>
                      <a:lnTo>
                        <a:pt x="131" y="7"/>
                      </a:lnTo>
                      <a:lnTo>
                        <a:pt x="129" y="8"/>
                      </a:lnTo>
                      <a:lnTo>
                        <a:pt x="126" y="9"/>
                      </a:lnTo>
                      <a:lnTo>
                        <a:pt x="122" y="12"/>
                      </a:lnTo>
                      <a:lnTo>
                        <a:pt x="117" y="14"/>
                      </a:lnTo>
                      <a:lnTo>
                        <a:pt x="113" y="17"/>
                      </a:lnTo>
                      <a:lnTo>
                        <a:pt x="108" y="20"/>
                      </a:lnTo>
                      <a:lnTo>
                        <a:pt x="105" y="23"/>
                      </a:lnTo>
                      <a:lnTo>
                        <a:pt x="101" y="26"/>
                      </a:lnTo>
                      <a:lnTo>
                        <a:pt x="96" y="29"/>
                      </a:lnTo>
                      <a:lnTo>
                        <a:pt x="92" y="33"/>
                      </a:lnTo>
                      <a:lnTo>
                        <a:pt x="90" y="34"/>
                      </a:lnTo>
                      <a:lnTo>
                        <a:pt x="86" y="35"/>
                      </a:lnTo>
                      <a:lnTo>
                        <a:pt x="84" y="37"/>
                      </a:lnTo>
                      <a:lnTo>
                        <a:pt x="82" y="39"/>
                      </a:lnTo>
                      <a:lnTo>
                        <a:pt x="81" y="39"/>
                      </a:lnTo>
                      <a:lnTo>
                        <a:pt x="78" y="37"/>
                      </a:lnTo>
                      <a:lnTo>
                        <a:pt x="75" y="36"/>
                      </a:lnTo>
                      <a:lnTo>
                        <a:pt x="73" y="36"/>
                      </a:lnTo>
                      <a:lnTo>
                        <a:pt x="70" y="35"/>
                      </a:lnTo>
                      <a:lnTo>
                        <a:pt x="68" y="35"/>
                      </a:lnTo>
                      <a:lnTo>
                        <a:pt x="63" y="35"/>
                      </a:lnTo>
                      <a:lnTo>
                        <a:pt x="60" y="34"/>
                      </a:lnTo>
                      <a:lnTo>
                        <a:pt x="56" y="34"/>
                      </a:lnTo>
                      <a:lnTo>
                        <a:pt x="52" y="34"/>
                      </a:lnTo>
                      <a:lnTo>
                        <a:pt x="48" y="33"/>
                      </a:lnTo>
                      <a:lnTo>
                        <a:pt x="45" y="33"/>
                      </a:lnTo>
                      <a:lnTo>
                        <a:pt x="40" y="33"/>
                      </a:lnTo>
                      <a:lnTo>
                        <a:pt x="37" y="34"/>
                      </a:lnTo>
                      <a:lnTo>
                        <a:pt x="33" y="34"/>
                      </a:lnTo>
                      <a:lnTo>
                        <a:pt x="28" y="34"/>
                      </a:lnTo>
                      <a:lnTo>
                        <a:pt x="24" y="35"/>
                      </a:lnTo>
                      <a:lnTo>
                        <a:pt x="20" y="36"/>
                      </a:lnTo>
                      <a:lnTo>
                        <a:pt x="17" y="37"/>
                      </a:lnTo>
                      <a:lnTo>
                        <a:pt x="14" y="40"/>
                      </a:lnTo>
                      <a:lnTo>
                        <a:pt x="12" y="41"/>
                      </a:lnTo>
                      <a:lnTo>
                        <a:pt x="9" y="43"/>
                      </a:lnTo>
                      <a:lnTo>
                        <a:pt x="5" y="46"/>
                      </a:lnTo>
                      <a:lnTo>
                        <a:pt x="3" y="49"/>
                      </a:lnTo>
                      <a:lnTo>
                        <a:pt x="1" y="51"/>
                      </a:lnTo>
                      <a:lnTo>
                        <a:pt x="1" y="52"/>
                      </a:lnTo>
                      <a:lnTo>
                        <a:pt x="0" y="52"/>
                      </a:lnTo>
                      <a:lnTo>
                        <a:pt x="1" y="54"/>
                      </a:lnTo>
                      <a:lnTo>
                        <a:pt x="1" y="57"/>
                      </a:lnTo>
                      <a:lnTo>
                        <a:pt x="2" y="62"/>
                      </a:lnTo>
                      <a:lnTo>
                        <a:pt x="2" y="64"/>
                      </a:lnTo>
                      <a:lnTo>
                        <a:pt x="3" y="66"/>
                      </a:lnTo>
                      <a:lnTo>
                        <a:pt x="4" y="68"/>
                      </a:lnTo>
                      <a:lnTo>
                        <a:pt x="6" y="72"/>
                      </a:lnTo>
                      <a:lnTo>
                        <a:pt x="7" y="74"/>
                      </a:lnTo>
                      <a:lnTo>
                        <a:pt x="11" y="76"/>
                      </a:lnTo>
                      <a:lnTo>
                        <a:pt x="13" y="78"/>
                      </a:lnTo>
                      <a:lnTo>
                        <a:pt x="16" y="82"/>
                      </a:lnTo>
                      <a:lnTo>
                        <a:pt x="19" y="83"/>
                      </a:lnTo>
                      <a:lnTo>
                        <a:pt x="24" y="86"/>
                      </a:lnTo>
                      <a:lnTo>
                        <a:pt x="27" y="89"/>
                      </a:lnTo>
                      <a:lnTo>
                        <a:pt x="31" y="93"/>
                      </a:lnTo>
                      <a:lnTo>
                        <a:pt x="36" y="96"/>
                      </a:lnTo>
                      <a:lnTo>
                        <a:pt x="40" y="99"/>
                      </a:lnTo>
                      <a:lnTo>
                        <a:pt x="45" y="104"/>
                      </a:lnTo>
                      <a:lnTo>
                        <a:pt x="50" y="107"/>
                      </a:lnTo>
                      <a:lnTo>
                        <a:pt x="53" y="110"/>
                      </a:lnTo>
                      <a:lnTo>
                        <a:pt x="58" y="113"/>
                      </a:lnTo>
                      <a:lnTo>
                        <a:pt x="61" y="116"/>
                      </a:lnTo>
                      <a:lnTo>
                        <a:pt x="64" y="118"/>
                      </a:lnTo>
                      <a:lnTo>
                        <a:pt x="67" y="120"/>
                      </a:lnTo>
                      <a:lnTo>
                        <a:pt x="69" y="121"/>
                      </a:lnTo>
                      <a:lnTo>
                        <a:pt x="69" y="122"/>
                      </a:lnTo>
                      <a:lnTo>
                        <a:pt x="70" y="123"/>
                      </a:lnTo>
                      <a:lnTo>
                        <a:pt x="70" y="123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0" name="Freeform 17">
                  <a:extLst>
                    <a:ext uri="{FF2B5EF4-FFF2-40B4-BE49-F238E27FC236}">
                      <a16:creationId xmlns:a16="http://schemas.microsoft.com/office/drawing/2014/main" id="{F42BB804-834E-4BF0-8FE0-4B6AD390F52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0226" y="935038"/>
                  <a:ext cx="41275" cy="31750"/>
                </a:xfrm>
                <a:custGeom>
                  <a:avLst/>
                  <a:gdLst>
                    <a:gd name="T0" fmla="*/ 37 w 104"/>
                    <a:gd name="T1" fmla="*/ 48 h 78"/>
                    <a:gd name="T2" fmla="*/ 86 w 104"/>
                    <a:gd name="T3" fmla="*/ 78 h 78"/>
                    <a:gd name="T4" fmla="*/ 86 w 104"/>
                    <a:gd name="T5" fmla="*/ 77 h 78"/>
                    <a:gd name="T6" fmla="*/ 87 w 104"/>
                    <a:gd name="T7" fmla="*/ 75 h 78"/>
                    <a:gd name="T8" fmla="*/ 89 w 104"/>
                    <a:gd name="T9" fmla="*/ 70 h 78"/>
                    <a:gd name="T10" fmla="*/ 93 w 104"/>
                    <a:gd name="T11" fmla="*/ 66 h 78"/>
                    <a:gd name="T12" fmla="*/ 94 w 104"/>
                    <a:gd name="T13" fmla="*/ 63 h 78"/>
                    <a:gd name="T14" fmla="*/ 95 w 104"/>
                    <a:gd name="T15" fmla="*/ 61 h 78"/>
                    <a:gd name="T16" fmla="*/ 97 w 104"/>
                    <a:gd name="T17" fmla="*/ 57 h 78"/>
                    <a:gd name="T18" fmla="*/ 98 w 104"/>
                    <a:gd name="T19" fmla="*/ 55 h 78"/>
                    <a:gd name="T20" fmla="*/ 98 w 104"/>
                    <a:gd name="T21" fmla="*/ 52 h 78"/>
                    <a:gd name="T22" fmla="*/ 100 w 104"/>
                    <a:gd name="T23" fmla="*/ 50 h 78"/>
                    <a:gd name="T24" fmla="*/ 102 w 104"/>
                    <a:gd name="T25" fmla="*/ 46 h 78"/>
                    <a:gd name="T26" fmla="*/ 103 w 104"/>
                    <a:gd name="T27" fmla="*/ 44 h 78"/>
                    <a:gd name="T28" fmla="*/ 103 w 104"/>
                    <a:gd name="T29" fmla="*/ 41 h 78"/>
                    <a:gd name="T30" fmla="*/ 103 w 104"/>
                    <a:gd name="T31" fmla="*/ 39 h 78"/>
                    <a:gd name="T32" fmla="*/ 103 w 104"/>
                    <a:gd name="T33" fmla="*/ 35 h 78"/>
                    <a:gd name="T34" fmla="*/ 104 w 104"/>
                    <a:gd name="T35" fmla="*/ 33 h 78"/>
                    <a:gd name="T36" fmla="*/ 103 w 104"/>
                    <a:gd name="T37" fmla="*/ 30 h 78"/>
                    <a:gd name="T38" fmla="*/ 103 w 104"/>
                    <a:gd name="T39" fmla="*/ 27 h 78"/>
                    <a:gd name="T40" fmla="*/ 103 w 104"/>
                    <a:gd name="T41" fmla="*/ 25 h 78"/>
                    <a:gd name="T42" fmla="*/ 103 w 104"/>
                    <a:gd name="T43" fmla="*/ 23 h 78"/>
                    <a:gd name="T44" fmla="*/ 102 w 104"/>
                    <a:gd name="T45" fmla="*/ 20 h 78"/>
                    <a:gd name="T46" fmla="*/ 100 w 104"/>
                    <a:gd name="T47" fmla="*/ 16 h 78"/>
                    <a:gd name="T48" fmla="*/ 99 w 104"/>
                    <a:gd name="T49" fmla="*/ 15 h 78"/>
                    <a:gd name="T50" fmla="*/ 99 w 104"/>
                    <a:gd name="T51" fmla="*/ 14 h 78"/>
                    <a:gd name="T52" fmla="*/ 98 w 104"/>
                    <a:gd name="T53" fmla="*/ 13 h 78"/>
                    <a:gd name="T54" fmla="*/ 97 w 104"/>
                    <a:gd name="T55" fmla="*/ 11 h 78"/>
                    <a:gd name="T56" fmla="*/ 95 w 104"/>
                    <a:gd name="T57" fmla="*/ 9 h 78"/>
                    <a:gd name="T58" fmla="*/ 93 w 104"/>
                    <a:gd name="T59" fmla="*/ 8 h 78"/>
                    <a:gd name="T60" fmla="*/ 91 w 104"/>
                    <a:gd name="T61" fmla="*/ 7 h 78"/>
                    <a:gd name="T62" fmla="*/ 88 w 104"/>
                    <a:gd name="T63" fmla="*/ 5 h 78"/>
                    <a:gd name="T64" fmla="*/ 85 w 104"/>
                    <a:gd name="T65" fmla="*/ 3 h 78"/>
                    <a:gd name="T66" fmla="*/ 83 w 104"/>
                    <a:gd name="T67" fmla="*/ 2 h 78"/>
                    <a:gd name="T68" fmla="*/ 78 w 104"/>
                    <a:gd name="T69" fmla="*/ 1 h 78"/>
                    <a:gd name="T70" fmla="*/ 75 w 104"/>
                    <a:gd name="T71" fmla="*/ 1 h 78"/>
                    <a:gd name="T72" fmla="*/ 71 w 104"/>
                    <a:gd name="T73" fmla="*/ 0 h 78"/>
                    <a:gd name="T74" fmla="*/ 67 w 104"/>
                    <a:gd name="T75" fmla="*/ 0 h 78"/>
                    <a:gd name="T76" fmla="*/ 62 w 104"/>
                    <a:gd name="T77" fmla="*/ 1 h 78"/>
                    <a:gd name="T78" fmla="*/ 58 w 104"/>
                    <a:gd name="T79" fmla="*/ 2 h 78"/>
                    <a:gd name="T80" fmla="*/ 55 w 104"/>
                    <a:gd name="T81" fmla="*/ 3 h 78"/>
                    <a:gd name="T82" fmla="*/ 52 w 104"/>
                    <a:gd name="T83" fmla="*/ 4 h 78"/>
                    <a:gd name="T84" fmla="*/ 50 w 104"/>
                    <a:gd name="T85" fmla="*/ 4 h 78"/>
                    <a:gd name="T86" fmla="*/ 47 w 104"/>
                    <a:gd name="T87" fmla="*/ 7 h 78"/>
                    <a:gd name="T88" fmla="*/ 44 w 104"/>
                    <a:gd name="T89" fmla="*/ 7 h 78"/>
                    <a:gd name="T90" fmla="*/ 42 w 104"/>
                    <a:gd name="T91" fmla="*/ 9 h 78"/>
                    <a:gd name="T92" fmla="*/ 39 w 104"/>
                    <a:gd name="T93" fmla="*/ 10 h 78"/>
                    <a:gd name="T94" fmla="*/ 37 w 104"/>
                    <a:gd name="T95" fmla="*/ 11 h 78"/>
                    <a:gd name="T96" fmla="*/ 34 w 104"/>
                    <a:gd name="T97" fmla="*/ 12 h 78"/>
                    <a:gd name="T98" fmla="*/ 31 w 104"/>
                    <a:gd name="T99" fmla="*/ 13 h 78"/>
                    <a:gd name="T100" fmla="*/ 29 w 104"/>
                    <a:gd name="T101" fmla="*/ 14 h 78"/>
                    <a:gd name="T102" fmla="*/ 27 w 104"/>
                    <a:gd name="T103" fmla="*/ 15 h 78"/>
                    <a:gd name="T104" fmla="*/ 22 w 104"/>
                    <a:gd name="T105" fmla="*/ 18 h 78"/>
                    <a:gd name="T106" fmla="*/ 19 w 104"/>
                    <a:gd name="T107" fmla="*/ 21 h 78"/>
                    <a:gd name="T108" fmla="*/ 15 w 104"/>
                    <a:gd name="T109" fmla="*/ 23 h 78"/>
                    <a:gd name="T110" fmla="*/ 10 w 104"/>
                    <a:gd name="T111" fmla="*/ 25 h 78"/>
                    <a:gd name="T112" fmla="*/ 8 w 104"/>
                    <a:gd name="T113" fmla="*/ 26 h 78"/>
                    <a:gd name="T114" fmla="*/ 5 w 104"/>
                    <a:gd name="T115" fmla="*/ 29 h 78"/>
                    <a:gd name="T116" fmla="*/ 1 w 104"/>
                    <a:gd name="T117" fmla="*/ 31 h 78"/>
                    <a:gd name="T118" fmla="*/ 0 w 104"/>
                    <a:gd name="T119" fmla="*/ 32 h 78"/>
                    <a:gd name="T120" fmla="*/ 37 w 104"/>
                    <a:gd name="T121" fmla="*/ 48 h 78"/>
                    <a:gd name="T122" fmla="*/ 37 w 104"/>
                    <a:gd name="T123" fmla="*/ 48 h 7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104" h="78">
                      <a:moveTo>
                        <a:pt x="37" y="48"/>
                      </a:moveTo>
                      <a:lnTo>
                        <a:pt x="86" y="78"/>
                      </a:lnTo>
                      <a:lnTo>
                        <a:pt x="86" y="77"/>
                      </a:lnTo>
                      <a:lnTo>
                        <a:pt x="87" y="75"/>
                      </a:lnTo>
                      <a:lnTo>
                        <a:pt x="89" y="70"/>
                      </a:lnTo>
                      <a:lnTo>
                        <a:pt x="93" y="66"/>
                      </a:lnTo>
                      <a:lnTo>
                        <a:pt x="94" y="63"/>
                      </a:lnTo>
                      <a:lnTo>
                        <a:pt x="95" y="61"/>
                      </a:lnTo>
                      <a:lnTo>
                        <a:pt x="97" y="57"/>
                      </a:lnTo>
                      <a:lnTo>
                        <a:pt x="98" y="55"/>
                      </a:lnTo>
                      <a:lnTo>
                        <a:pt x="98" y="52"/>
                      </a:lnTo>
                      <a:lnTo>
                        <a:pt x="100" y="50"/>
                      </a:lnTo>
                      <a:lnTo>
                        <a:pt x="102" y="46"/>
                      </a:lnTo>
                      <a:lnTo>
                        <a:pt x="103" y="44"/>
                      </a:lnTo>
                      <a:lnTo>
                        <a:pt x="103" y="41"/>
                      </a:lnTo>
                      <a:lnTo>
                        <a:pt x="103" y="39"/>
                      </a:lnTo>
                      <a:lnTo>
                        <a:pt x="103" y="35"/>
                      </a:lnTo>
                      <a:lnTo>
                        <a:pt x="104" y="33"/>
                      </a:lnTo>
                      <a:lnTo>
                        <a:pt x="103" y="30"/>
                      </a:lnTo>
                      <a:lnTo>
                        <a:pt x="103" y="27"/>
                      </a:lnTo>
                      <a:lnTo>
                        <a:pt x="103" y="25"/>
                      </a:lnTo>
                      <a:lnTo>
                        <a:pt x="103" y="23"/>
                      </a:lnTo>
                      <a:lnTo>
                        <a:pt x="102" y="20"/>
                      </a:lnTo>
                      <a:lnTo>
                        <a:pt x="100" y="16"/>
                      </a:lnTo>
                      <a:lnTo>
                        <a:pt x="99" y="15"/>
                      </a:lnTo>
                      <a:lnTo>
                        <a:pt x="99" y="14"/>
                      </a:lnTo>
                      <a:lnTo>
                        <a:pt x="98" y="13"/>
                      </a:lnTo>
                      <a:lnTo>
                        <a:pt x="97" y="11"/>
                      </a:lnTo>
                      <a:lnTo>
                        <a:pt x="95" y="9"/>
                      </a:lnTo>
                      <a:lnTo>
                        <a:pt x="93" y="8"/>
                      </a:lnTo>
                      <a:lnTo>
                        <a:pt x="91" y="7"/>
                      </a:lnTo>
                      <a:lnTo>
                        <a:pt x="88" y="5"/>
                      </a:lnTo>
                      <a:lnTo>
                        <a:pt x="85" y="3"/>
                      </a:lnTo>
                      <a:lnTo>
                        <a:pt x="83" y="2"/>
                      </a:lnTo>
                      <a:lnTo>
                        <a:pt x="78" y="1"/>
                      </a:lnTo>
                      <a:lnTo>
                        <a:pt x="75" y="1"/>
                      </a:lnTo>
                      <a:lnTo>
                        <a:pt x="71" y="0"/>
                      </a:lnTo>
                      <a:lnTo>
                        <a:pt x="67" y="0"/>
                      </a:lnTo>
                      <a:lnTo>
                        <a:pt x="62" y="1"/>
                      </a:lnTo>
                      <a:lnTo>
                        <a:pt x="58" y="2"/>
                      </a:lnTo>
                      <a:lnTo>
                        <a:pt x="55" y="3"/>
                      </a:lnTo>
                      <a:lnTo>
                        <a:pt x="52" y="4"/>
                      </a:lnTo>
                      <a:lnTo>
                        <a:pt x="50" y="4"/>
                      </a:lnTo>
                      <a:lnTo>
                        <a:pt x="47" y="7"/>
                      </a:lnTo>
                      <a:lnTo>
                        <a:pt x="44" y="7"/>
                      </a:lnTo>
                      <a:lnTo>
                        <a:pt x="42" y="9"/>
                      </a:lnTo>
                      <a:lnTo>
                        <a:pt x="39" y="10"/>
                      </a:lnTo>
                      <a:lnTo>
                        <a:pt x="37" y="11"/>
                      </a:lnTo>
                      <a:lnTo>
                        <a:pt x="34" y="12"/>
                      </a:lnTo>
                      <a:lnTo>
                        <a:pt x="31" y="13"/>
                      </a:lnTo>
                      <a:lnTo>
                        <a:pt x="29" y="14"/>
                      </a:lnTo>
                      <a:lnTo>
                        <a:pt x="27" y="15"/>
                      </a:lnTo>
                      <a:lnTo>
                        <a:pt x="22" y="18"/>
                      </a:lnTo>
                      <a:lnTo>
                        <a:pt x="19" y="21"/>
                      </a:lnTo>
                      <a:lnTo>
                        <a:pt x="15" y="23"/>
                      </a:lnTo>
                      <a:lnTo>
                        <a:pt x="10" y="25"/>
                      </a:lnTo>
                      <a:lnTo>
                        <a:pt x="8" y="26"/>
                      </a:lnTo>
                      <a:lnTo>
                        <a:pt x="5" y="29"/>
                      </a:lnTo>
                      <a:lnTo>
                        <a:pt x="1" y="31"/>
                      </a:lnTo>
                      <a:lnTo>
                        <a:pt x="0" y="32"/>
                      </a:lnTo>
                      <a:lnTo>
                        <a:pt x="37" y="48"/>
                      </a:lnTo>
                      <a:lnTo>
                        <a:pt x="37" y="48"/>
                      </a:lnTo>
                      <a:close/>
                    </a:path>
                  </a:pathLst>
                </a:custGeom>
                <a:solidFill>
                  <a:srgbClr val="00999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1" name="Freeform 18">
                  <a:extLst>
                    <a:ext uri="{FF2B5EF4-FFF2-40B4-BE49-F238E27FC236}">
                      <a16:creationId xmlns:a16="http://schemas.microsoft.com/office/drawing/2014/main" id="{F8467391-6FBF-4FD8-8FB2-3F813D8C6517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27526" y="982663"/>
                  <a:ext cx="17463" cy="66675"/>
                </a:xfrm>
                <a:custGeom>
                  <a:avLst/>
                  <a:gdLst>
                    <a:gd name="T0" fmla="*/ 41 w 45"/>
                    <a:gd name="T1" fmla="*/ 15 h 166"/>
                    <a:gd name="T2" fmla="*/ 45 w 45"/>
                    <a:gd name="T3" fmla="*/ 77 h 166"/>
                    <a:gd name="T4" fmla="*/ 43 w 45"/>
                    <a:gd name="T5" fmla="*/ 80 h 166"/>
                    <a:gd name="T6" fmla="*/ 41 w 45"/>
                    <a:gd name="T7" fmla="*/ 84 h 166"/>
                    <a:gd name="T8" fmla="*/ 39 w 45"/>
                    <a:gd name="T9" fmla="*/ 90 h 166"/>
                    <a:gd name="T10" fmla="*/ 34 w 45"/>
                    <a:gd name="T11" fmla="*/ 97 h 166"/>
                    <a:gd name="T12" fmla="*/ 32 w 45"/>
                    <a:gd name="T13" fmla="*/ 105 h 166"/>
                    <a:gd name="T14" fmla="*/ 28 w 45"/>
                    <a:gd name="T15" fmla="*/ 112 h 166"/>
                    <a:gd name="T16" fmla="*/ 26 w 45"/>
                    <a:gd name="T17" fmla="*/ 121 h 166"/>
                    <a:gd name="T18" fmla="*/ 21 w 45"/>
                    <a:gd name="T19" fmla="*/ 130 h 166"/>
                    <a:gd name="T20" fmla="*/ 18 w 45"/>
                    <a:gd name="T21" fmla="*/ 138 h 166"/>
                    <a:gd name="T22" fmla="*/ 14 w 45"/>
                    <a:gd name="T23" fmla="*/ 145 h 166"/>
                    <a:gd name="T24" fmla="*/ 11 w 45"/>
                    <a:gd name="T25" fmla="*/ 152 h 166"/>
                    <a:gd name="T26" fmla="*/ 9 w 45"/>
                    <a:gd name="T27" fmla="*/ 158 h 166"/>
                    <a:gd name="T28" fmla="*/ 7 w 45"/>
                    <a:gd name="T29" fmla="*/ 162 h 166"/>
                    <a:gd name="T30" fmla="*/ 5 w 45"/>
                    <a:gd name="T31" fmla="*/ 166 h 166"/>
                    <a:gd name="T32" fmla="*/ 5 w 45"/>
                    <a:gd name="T33" fmla="*/ 163 h 166"/>
                    <a:gd name="T34" fmla="*/ 4 w 45"/>
                    <a:gd name="T35" fmla="*/ 155 h 166"/>
                    <a:gd name="T36" fmla="*/ 4 w 45"/>
                    <a:gd name="T37" fmla="*/ 150 h 166"/>
                    <a:gd name="T38" fmla="*/ 3 w 45"/>
                    <a:gd name="T39" fmla="*/ 143 h 166"/>
                    <a:gd name="T40" fmla="*/ 3 w 45"/>
                    <a:gd name="T41" fmla="*/ 137 h 166"/>
                    <a:gd name="T42" fmla="*/ 3 w 45"/>
                    <a:gd name="T43" fmla="*/ 129 h 166"/>
                    <a:gd name="T44" fmla="*/ 1 w 45"/>
                    <a:gd name="T45" fmla="*/ 120 h 166"/>
                    <a:gd name="T46" fmla="*/ 1 w 45"/>
                    <a:gd name="T47" fmla="*/ 112 h 166"/>
                    <a:gd name="T48" fmla="*/ 0 w 45"/>
                    <a:gd name="T49" fmla="*/ 102 h 166"/>
                    <a:gd name="T50" fmla="*/ 0 w 45"/>
                    <a:gd name="T51" fmla="*/ 94 h 166"/>
                    <a:gd name="T52" fmla="*/ 0 w 45"/>
                    <a:gd name="T53" fmla="*/ 85 h 166"/>
                    <a:gd name="T54" fmla="*/ 0 w 45"/>
                    <a:gd name="T55" fmla="*/ 76 h 166"/>
                    <a:gd name="T56" fmla="*/ 0 w 45"/>
                    <a:gd name="T57" fmla="*/ 67 h 166"/>
                    <a:gd name="T58" fmla="*/ 1 w 45"/>
                    <a:gd name="T59" fmla="*/ 60 h 166"/>
                    <a:gd name="T60" fmla="*/ 3 w 45"/>
                    <a:gd name="T61" fmla="*/ 51 h 166"/>
                    <a:gd name="T62" fmla="*/ 3 w 45"/>
                    <a:gd name="T63" fmla="*/ 44 h 166"/>
                    <a:gd name="T64" fmla="*/ 5 w 45"/>
                    <a:gd name="T65" fmla="*/ 37 h 166"/>
                    <a:gd name="T66" fmla="*/ 6 w 45"/>
                    <a:gd name="T67" fmla="*/ 31 h 166"/>
                    <a:gd name="T68" fmla="*/ 7 w 45"/>
                    <a:gd name="T69" fmla="*/ 25 h 166"/>
                    <a:gd name="T70" fmla="*/ 8 w 45"/>
                    <a:gd name="T71" fmla="*/ 21 h 166"/>
                    <a:gd name="T72" fmla="*/ 11 w 45"/>
                    <a:gd name="T73" fmla="*/ 13 h 166"/>
                    <a:gd name="T74" fmla="*/ 14 w 45"/>
                    <a:gd name="T75" fmla="*/ 7 h 166"/>
                    <a:gd name="T76" fmla="*/ 17 w 45"/>
                    <a:gd name="T77" fmla="*/ 3 h 166"/>
                    <a:gd name="T78" fmla="*/ 19 w 45"/>
                    <a:gd name="T79" fmla="*/ 0 h 1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</a:cxnLst>
                  <a:rect l="0" t="0" r="r" b="b"/>
                  <a:pathLst>
                    <a:path w="45" h="166">
                      <a:moveTo>
                        <a:pt x="19" y="0"/>
                      </a:moveTo>
                      <a:lnTo>
                        <a:pt x="41" y="15"/>
                      </a:lnTo>
                      <a:lnTo>
                        <a:pt x="19" y="58"/>
                      </a:lnTo>
                      <a:lnTo>
                        <a:pt x="45" y="77"/>
                      </a:lnTo>
                      <a:lnTo>
                        <a:pt x="44" y="77"/>
                      </a:lnTo>
                      <a:lnTo>
                        <a:pt x="43" y="80"/>
                      </a:lnTo>
                      <a:lnTo>
                        <a:pt x="41" y="82"/>
                      </a:lnTo>
                      <a:lnTo>
                        <a:pt x="41" y="84"/>
                      </a:lnTo>
                      <a:lnTo>
                        <a:pt x="39" y="87"/>
                      </a:lnTo>
                      <a:lnTo>
                        <a:pt x="39" y="90"/>
                      </a:lnTo>
                      <a:lnTo>
                        <a:pt x="37" y="94"/>
                      </a:lnTo>
                      <a:lnTo>
                        <a:pt x="34" y="97"/>
                      </a:lnTo>
                      <a:lnTo>
                        <a:pt x="33" y="100"/>
                      </a:lnTo>
                      <a:lnTo>
                        <a:pt x="32" y="105"/>
                      </a:lnTo>
                      <a:lnTo>
                        <a:pt x="30" y="109"/>
                      </a:lnTo>
                      <a:lnTo>
                        <a:pt x="28" y="112"/>
                      </a:lnTo>
                      <a:lnTo>
                        <a:pt x="27" y="117"/>
                      </a:lnTo>
                      <a:lnTo>
                        <a:pt x="26" y="121"/>
                      </a:lnTo>
                      <a:lnTo>
                        <a:pt x="22" y="126"/>
                      </a:lnTo>
                      <a:lnTo>
                        <a:pt x="21" y="130"/>
                      </a:lnTo>
                      <a:lnTo>
                        <a:pt x="19" y="133"/>
                      </a:lnTo>
                      <a:lnTo>
                        <a:pt x="18" y="138"/>
                      </a:lnTo>
                      <a:lnTo>
                        <a:pt x="16" y="141"/>
                      </a:lnTo>
                      <a:lnTo>
                        <a:pt x="14" y="145"/>
                      </a:lnTo>
                      <a:lnTo>
                        <a:pt x="12" y="149"/>
                      </a:lnTo>
                      <a:lnTo>
                        <a:pt x="11" y="152"/>
                      </a:lnTo>
                      <a:lnTo>
                        <a:pt x="10" y="155"/>
                      </a:lnTo>
                      <a:lnTo>
                        <a:pt x="9" y="158"/>
                      </a:lnTo>
                      <a:lnTo>
                        <a:pt x="7" y="160"/>
                      </a:lnTo>
                      <a:lnTo>
                        <a:pt x="7" y="162"/>
                      </a:lnTo>
                      <a:lnTo>
                        <a:pt x="5" y="165"/>
                      </a:lnTo>
                      <a:lnTo>
                        <a:pt x="5" y="166"/>
                      </a:lnTo>
                      <a:lnTo>
                        <a:pt x="5" y="165"/>
                      </a:lnTo>
                      <a:lnTo>
                        <a:pt x="5" y="163"/>
                      </a:lnTo>
                      <a:lnTo>
                        <a:pt x="5" y="160"/>
                      </a:lnTo>
                      <a:lnTo>
                        <a:pt x="4" y="155"/>
                      </a:lnTo>
                      <a:lnTo>
                        <a:pt x="4" y="153"/>
                      </a:lnTo>
                      <a:lnTo>
                        <a:pt x="4" y="150"/>
                      </a:lnTo>
                      <a:lnTo>
                        <a:pt x="3" y="147"/>
                      </a:lnTo>
                      <a:lnTo>
                        <a:pt x="3" y="143"/>
                      </a:lnTo>
                      <a:lnTo>
                        <a:pt x="3" y="140"/>
                      </a:lnTo>
                      <a:lnTo>
                        <a:pt x="3" y="137"/>
                      </a:lnTo>
                      <a:lnTo>
                        <a:pt x="3" y="132"/>
                      </a:lnTo>
                      <a:lnTo>
                        <a:pt x="3" y="129"/>
                      </a:lnTo>
                      <a:lnTo>
                        <a:pt x="3" y="124"/>
                      </a:lnTo>
                      <a:lnTo>
                        <a:pt x="1" y="120"/>
                      </a:lnTo>
                      <a:lnTo>
                        <a:pt x="1" y="116"/>
                      </a:lnTo>
                      <a:lnTo>
                        <a:pt x="1" y="112"/>
                      </a:lnTo>
                      <a:lnTo>
                        <a:pt x="0" y="107"/>
                      </a:lnTo>
                      <a:lnTo>
                        <a:pt x="0" y="102"/>
                      </a:lnTo>
                      <a:lnTo>
                        <a:pt x="0" y="98"/>
                      </a:lnTo>
                      <a:lnTo>
                        <a:pt x="0" y="94"/>
                      </a:lnTo>
                      <a:lnTo>
                        <a:pt x="0" y="89"/>
                      </a:lnTo>
                      <a:lnTo>
                        <a:pt x="0" y="85"/>
                      </a:lnTo>
                      <a:lnTo>
                        <a:pt x="0" y="80"/>
                      </a:lnTo>
                      <a:lnTo>
                        <a:pt x="0" y="76"/>
                      </a:lnTo>
                      <a:lnTo>
                        <a:pt x="0" y="72"/>
                      </a:lnTo>
                      <a:lnTo>
                        <a:pt x="0" y="67"/>
                      </a:lnTo>
                      <a:lnTo>
                        <a:pt x="1" y="63"/>
                      </a:lnTo>
                      <a:lnTo>
                        <a:pt x="1" y="60"/>
                      </a:lnTo>
                      <a:lnTo>
                        <a:pt x="1" y="55"/>
                      </a:lnTo>
                      <a:lnTo>
                        <a:pt x="3" y="51"/>
                      </a:lnTo>
                      <a:lnTo>
                        <a:pt x="3" y="47"/>
                      </a:lnTo>
                      <a:lnTo>
                        <a:pt x="3" y="44"/>
                      </a:lnTo>
                      <a:lnTo>
                        <a:pt x="4" y="40"/>
                      </a:lnTo>
                      <a:lnTo>
                        <a:pt x="5" y="37"/>
                      </a:lnTo>
                      <a:lnTo>
                        <a:pt x="5" y="34"/>
                      </a:lnTo>
                      <a:lnTo>
                        <a:pt x="6" y="31"/>
                      </a:lnTo>
                      <a:lnTo>
                        <a:pt x="6" y="29"/>
                      </a:lnTo>
                      <a:lnTo>
                        <a:pt x="7" y="25"/>
                      </a:lnTo>
                      <a:lnTo>
                        <a:pt x="7" y="23"/>
                      </a:lnTo>
                      <a:lnTo>
                        <a:pt x="8" y="21"/>
                      </a:lnTo>
                      <a:lnTo>
                        <a:pt x="10" y="17"/>
                      </a:lnTo>
                      <a:lnTo>
                        <a:pt x="11" y="13"/>
                      </a:lnTo>
                      <a:lnTo>
                        <a:pt x="12" y="10"/>
                      </a:lnTo>
                      <a:lnTo>
                        <a:pt x="14" y="7"/>
                      </a:lnTo>
                      <a:lnTo>
                        <a:pt x="16" y="4"/>
                      </a:lnTo>
                      <a:lnTo>
                        <a:pt x="17" y="3"/>
                      </a:lnTo>
                      <a:lnTo>
                        <a:pt x="18" y="1"/>
                      </a:lnTo>
                      <a:lnTo>
                        <a:pt x="19" y="0"/>
                      </a:lnTo>
                      <a:lnTo>
                        <a:pt x="19" y="0"/>
                      </a:lnTo>
                      <a:close/>
                    </a:path>
                  </a:pathLst>
                </a:custGeom>
                <a:solidFill>
                  <a:srgbClr val="FF805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2" name="Freeform 19">
                  <a:extLst>
                    <a:ext uri="{FF2B5EF4-FFF2-40B4-BE49-F238E27FC236}">
                      <a16:creationId xmlns:a16="http://schemas.microsoft.com/office/drawing/2014/main" id="{A7E5606A-0535-45A8-84C1-06FB75BD0BD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75126" y="1230313"/>
                  <a:ext cx="177800" cy="280988"/>
                </a:xfrm>
                <a:custGeom>
                  <a:avLst/>
                  <a:gdLst>
                    <a:gd name="T0" fmla="*/ 336 w 448"/>
                    <a:gd name="T1" fmla="*/ 4 h 707"/>
                    <a:gd name="T2" fmla="*/ 315 w 448"/>
                    <a:gd name="T3" fmla="*/ 15 h 707"/>
                    <a:gd name="T4" fmla="*/ 301 w 448"/>
                    <a:gd name="T5" fmla="*/ 23 h 707"/>
                    <a:gd name="T6" fmla="*/ 283 w 448"/>
                    <a:gd name="T7" fmla="*/ 33 h 707"/>
                    <a:gd name="T8" fmla="*/ 266 w 448"/>
                    <a:gd name="T9" fmla="*/ 44 h 707"/>
                    <a:gd name="T10" fmla="*/ 247 w 448"/>
                    <a:gd name="T11" fmla="*/ 56 h 707"/>
                    <a:gd name="T12" fmla="*/ 228 w 448"/>
                    <a:gd name="T13" fmla="*/ 70 h 707"/>
                    <a:gd name="T14" fmla="*/ 210 w 448"/>
                    <a:gd name="T15" fmla="*/ 84 h 707"/>
                    <a:gd name="T16" fmla="*/ 191 w 448"/>
                    <a:gd name="T17" fmla="*/ 100 h 707"/>
                    <a:gd name="T18" fmla="*/ 172 w 448"/>
                    <a:gd name="T19" fmla="*/ 118 h 707"/>
                    <a:gd name="T20" fmla="*/ 156 w 448"/>
                    <a:gd name="T21" fmla="*/ 137 h 707"/>
                    <a:gd name="T22" fmla="*/ 138 w 448"/>
                    <a:gd name="T23" fmla="*/ 157 h 707"/>
                    <a:gd name="T24" fmla="*/ 123 w 448"/>
                    <a:gd name="T25" fmla="*/ 178 h 707"/>
                    <a:gd name="T26" fmla="*/ 109 w 448"/>
                    <a:gd name="T27" fmla="*/ 198 h 707"/>
                    <a:gd name="T28" fmla="*/ 96 w 448"/>
                    <a:gd name="T29" fmla="*/ 215 h 707"/>
                    <a:gd name="T30" fmla="*/ 87 w 448"/>
                    <a:gd name="T31" fmla="*/ 231 h 707"/>
                    <a:gd name="T32" fmla="*/ 76 w 448"/>
                    <a:gd name="T33" fmla="*/ 247 h 707"/>
                    <a:gd name="T34" fmla="*/ 71 w 448"/>
                    <a:gd name="T35" fmla="*/ 256 h 707"/>
                    <a:gd name="T36" fmla="*/ 67 w 448"/>
                    <a:gd name="T37" fmla="*/ 272 h 707"/>
                    <a:gd name="T38" fmla="*/ 62 w 448"/>
                    <a:gd name="T39" fmla="*/ 296 h 707"/>
                    <a:gd name="T40" fmla="*/ 60 w 448"/>
                    <a:gd name="T41" fmla="*/ 311 h 707"/>
                    <a:gd name="T42" fmla="*/ 58 w 448"/>
                    <a:gd name="T43" fmla="*/ 329 h 707"/>
                    <a:gd name="T44" fmla="*/ 57 w 448"/>
                    <a:gd name="T45" fmla="*/ 349 h 707"/>
                    <a:gd name="T46" fmla="*/ 56 w 448"/>
                    <a:gd name="T47" fmla="*/ 370 h 707"/>
                    <a:gd name="T48" fmla="*/ 56 w 448"/>
                    <a:gd name="T49" fmla="*/ 392 h 707"/>
                    <a:gd name="T50" fmla="*/ 58 w 448"/>
                    <a:gd name="T51" fmla="*/ 414 h 707"/>
                    <a:gd name="T52" fmla="*/ 60 w 448"/>
                    <a:gd name="T53" fmla="*/ 435 h 707"/>
                    <a:gd name="T54" fmla="*/ 62 w 448"/>
                    <a:gd name="T55" fmla="*/ 456 h 707"/>
                    <a:gd name="T56" fmla="*/ 65 w 448"/>
                    <a:gd name="T57" fmla="*/ 475 h 707"/>
                    <a:gd name="T58" fmla="*/ 67 w 448"/>
                    <a:gd name="T59" fmla="*/ 494 h 707"/>
                    <a:gd name="T60" fmla="*/ 70 w 448"/>
                    <a:gd name="T61" fmla="*/ 512 h 707"/>
                    <a:gd name="T62" fmla="*/ 73 w 448"/>
                    <a:gd name="T63" fmla="*/ 528 h 707"/>
                    <a:gd name="T64" fmla="*/ 77 w 448"/>
                    <a:gd name="T65" fmla="*/ 551 h 707"/>
                    <a:gd name="T66" fmla="*/ 13 w 448"/>
                    <a:gd name="T67" fmla="*/ 566 h 707"/>
                    <a:gd name="T68" fmla="*/ 228 w 448"/>
                    <a:gd name="T69" fmla="*/ 701 h 707"/>
                    <a:gd name="T70" fmla="*/ 231 w 448"/>
                    <a:gd name="T71" fmla="*/ 685 h 707"/>
                    <a:gd name="T72" fmla="*/ 233 w 448"/>
                    <a:gd name="T73" fmla="*/ 664 h 707"/>
                    <a:gd name="T74" fmla="*/ 233 w 448"/>
                    <a:gd name="T75" fmla="*/ 648 h 707"/>
                    <a:gd name="T76" fmla="*/ 234 w 448"/>
                    <a:gd name="T77" fmla="*/ 627 h 707"/>
                    <a:gd name="T78" fmla="*/ 234 w 448"/>
                    <a:gd name="T79" fmla="*/ 603 h 707"/>
                    <a:gd name="T80" fmla="*/ 234 w 448"/>
                    <a:gd name="T81" fmla="*/ 576 h 707"/>
                    <a:gd name="T82" fmla="*/ 234 w 448"/>
                    <a:gd name="T83" fmla="*/ 546 h 707"/>
                    <a:gd name="T84" fmla="*/ 234 w 448"/>
                    <a:gd name="T85" fmla="*/ 514 h 707"/>
                    <a:gd name="T86" fmla="*/ 234 w 448"/>
                    <a:gd name="T87" fmla="*/ 483 h 707"/>
                    <a:gd name="T88" fmla="*/ 233 w 448"/>
                    <a:gd name="T89" fmla="*/ 453 h 707"/>
                    <a:gd name="T90" fmla="*/ 233 w 448"/>
                    <a:gd name="T91" fmla="*/ 426 h 707"/>
                    <a:gd name="T92" fmla="*/ 233 w 448"/>
                    <a:gd name="T93" fmla="*/ 403 h 707"/>
                    <a:gd name="T94" fmla="*/ 233 w 448"/>
                    <a:gd name="T95" fmla="*/ 385 h 707"/>
                    <a:gd name="T96" fmla="*/ 233 w 448"/>
                    <a:gd name="T97" fmla="*/ 371 h 707"/>
                    <a:gd name="T98" fmla="*/ 235 w 448"/>
                    <a:gd name="T99" fmla="*/ 359 h 707"/>
                    <a:gd name="T100" fmla="*/ 248 w 448"/>
                    <a:gd name="T101" fmla="*/ 338 h 707"/>
                    <a:gd name="T102" fmla="*/ 265 w 448"/>
                    <a:gd name="T103" fmla="*/ 320 h 707"/>
                    <a:gd name="T104" fmla="*/ 287 w 448"/>
                    <a:gd name="T105" fmla="*/ 302 h 707"/>
                    <a:gd name="T106" fmla="*/ 302 w 448"/>
                    <a:gd name="T107" fmla="*/ 294 h 707"/>
                    <a:gd name="T108" fmla="*/ 319 w 448"/>
                    <a:gd name="T109" fmla="*/ 285 h 707"/>
                    <a:gd name="T110" fmla="*/ 337 w 448"/>
                    <a:gd name="T111" fmla="*/ 276 h 707"/>
                    <a:gd name="T112" fmla="*/ 356 w 448"/>
                    <a:gd name="T113" fmla="*/ 268 h 707"/>
                    <a:gd name="T114" fmla="*/ 376 w 448"/>
                    <a:gd name="T115" fmla="*/ 261 h 707"/>
                    <a:gd name="T116" fmla="*/ 394 w 448"/>
                    <a:gd name="T117" fmla="*/ 255 h 707"/>
                    <a:gd name="T118" fmla="*/ 410 w 448"/>
                    <a:gd name="T119" fmla="*/ 248 h 707"/>
                    <a:gd name="T120" fmla="*/ 434 w 448"/>
                    <a:gd name="T121" fmla="*/ 242 h 707"/>
                    <a:gd name="T122" fmla="*/ 347 w 448"/>
                    <a:gd name="T123" fmla="*/ 0 h 707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448" h="707">
                      <a:moveTo>
                        <a:pt x="347" y="0"/>
                      </a:moveTo>
                      <a:lnTo>
                        <a:pt x="346" y="0"/>
                      </a:lnTo>
                      <a:lnTo>
                        <a:pt x="343" y="2"/>
                      </a:lnTo>
                      <a:lnTo>
                        <a:pt x="341" y="2"/>
                      </a:lnTo>
                      <a:lnTo>
                        <a:pt x="338" y="3"/>
                      </a:lnTo>
                      <a:lnTo>
                        <a:pt x="336" y="4"/>
                      </a:lnTo>
                      <a:lnTo>
                        <a:pt x="333" y="6"/>
                      </a:lnTo>
                      <a:lnTo>
                        <a:pt x="330" y="7"/>
                      </a:lnTo>
                      <a:lnTo>
                        <a:pt x="326" y="9"/>
                      </a:lnTo>
                      <a:lnTo>
                        <a:pt x="322" y="12"/>
                      </a:lnTo>
                      <a:lnTo>
                        <a:pt x="317" y="14"/>
                      </a:lnTo>
                      <a:lnTo>
                        <a:pt x="315" y="15"/>
                      </a:lnTo>
                      <a:lnTo>
                        <a:pt x="313" y="16"/>
                      </a:lnTo>
                      <a:lnTo>
                        <a:pt x="311" y="17"/>
                      </a:lnTo>
                      <a:lnTo>
                        <a:pt x="308" y="19"/>
                      </a:lnTo>
                      <a:lnTo>
                        <a:pt x="305" y="20"/>
                      </a:lnTo>
                      <a:lnTo>
                        <a:pt x="303" y="22"/>
                      </a:lnTo>
                      <a:lnTo>
                        <a:pt x="301" y="23"/>
                      </a:lnTo>
                      <a:lnTo>
                        <a:pt x="299" y="25"/>
                      </a:lnTo>
                      <a:lnTo>
                        <a:pt x="295" y="26"/>
                      </a:lnTo>
                      <a:lnTo>
                        <a:pt x="292" y="27"/>
                      </a:lnTo>
                      <a:lnTo>
                        <a:pt x="290" y="29"/>
                      </a:lnTo>
                      <a:lnTo>
                        <a:pt x="287" y="31"/>
                      </a:lnTo>
                      <a:lnTo>
                        <a:pt x="283" y="33"/>
                      </a:lnTo>
                      <a:lnTo>
                        <a:pt x="281" y="34"/>
                      </a:lnTo>
                      <a:lnTo>
                        <a:pt x="278" y="36"/>
                      </a:lnTo>
                      <a:lnTo>
                        <a:pt x="275" y="38"/>
                      </a:lnTo>
                      <a:lnTo>
                        <a:pt x="271" y="39"/>
                      </a:lnTo>
                      <a:lnTo>
                        <a:pt x="269" y="41"/>
                      </a:lnTo>
                      <a:lnTo>
                        <a:pt x="266" y="44"/>
                      </a:lnTo>
                      <a:lnTo>
                        <a:pt x="262" y="46"/>
                      </a:lnTo>
                      <a:lnTo>
                        <a:pt x="259" y="47"/>
                      </a:lnTo>
                      <a:lnTo>
                        <a:pt x="256" y="49"/>
                      </a:lnTo>
                      <a:lnTo>
                        <a:pt x="254" y="51"/>
                      </a:lnTo>
                      <a:lnTo>
                        <a:pt x="250" y="55"/>
                      </a:lnTo>
                      <a:lnTo>
                        <a:pt x="247" y="56"/>
                      </a:lnTo>
                      <a:lnTo>
                        <a:pt x="244" y="58"/>
                      </a:lnTo>
                      <a:lnTo>
                        <a:pt x="240" y="60"/>
                      </a:lnTo>
                      <a:lnTo>
                        <a:pt x="237" y="62"/>
                      </a:lnTo>
                      <a:lnTo>
                        <a:pt x="234" y="65"/>
                      </a:lnTo>
                      <a:lnTo>
                        <a:pt x="232" y="67"/>
                      </a:lnTo>
                      <a:lnTo>
                        <a:pt x="228" y="70"/>
                      </a:lnTo>
                      <a:lnTo>
                        <a:pt x="225" y="72"/>
                      </a:lnTo>
                      <a:lnTo>
                        <a:pt x="222" y="74"/>
                      </a:lnTo>
                      <a:lnTo>
                        <a:pt x="218" y="77"/>
                      </a:lnTo>
                      <a:lnTo>
                        <a:pt x="215" y="79"/>
                      </a:lnTo>
                      <a:lnTo>
                        <a:pt x="212" y="82"/>
                      </a:lnTo>
                      <a:lnTo>
                        <a:pt x="210" y="84"/>
                      </a:lnTo>
                      <a:lnTo>
                        <a:pt x="206" y="88"/>
                      </a:lnTo>
                      <a:lnTo>
                        <a:pt x="203" y="90"/>
                      </a:lnTo>
                      <a:lnTo>
                        <a:pt x="201" y="93"/>
                      </a:lnTo>
                      <a:lnTo>
                        <a:pt x="197" y="95"/>
                      </a:lnTo>
                      <a:lnTo>
                        <a:pt x="194" y="98"/>
                      </a:lnTo>
                      <a:lnTo>
                        <a:pt x="191" y="100"/>
                      </a:lnTo>
                      <a:lnTo>
                        <a:pt x="188" y="103"/>
                      </a:lnTo>
                      <a:lnTo>
                        <a:pt x="184" y="106"/>
                      </a:lnTo>
                      <a:lnTo>
                        <a:pt x="181" y="109"/>
                      </a:lnTo>
                      <a:lnTo>
                        <a:pt x="178" y="112"/>
                      </a:lnTo>
                      <a:lnTo>
                        <a:pt x="176" y="115"/>
                      </a:lnTo>
                      <a:lnTo>
                        <a:pt x="172" y="118"/>
                      </a:lnTo>
                      <a:lnTo>
                        <a:pt x="169" y="121"/>
                      </a:lnTo>
                      <a:lnTo>
                        <a:pt x="167" y="124"/>
                      </a:lnTo>
                      <a:lnTo>
                        <a:pt x="164" y="127"/>
                      </a:lnTo>
                      <a:lnTo>
                        <a:pt x="160" y="131"/>
                      </a:lnTo>
                      <a:lnTo>
                        <a:pt x="158" y="135"/>
                      </a:lnTo>
                      <a:lnTo>
                        <a:pt x="156" y="137"/>
                      </a:lnTo>
                      <a:lnTo>
                        <a:pt x="153" y="142"/>
                      </a:lnTo>
                      <a:lnTo>
                        <a:pt x="149" y="144"/>
                      </a:lnTo>
                      <a:lnTo>
                        <a:pt x="146" y="148"/>
                      </a:lnTo>
                      <a:lnTo>
                        <a:pt x="144" y="150"/>
                      </a:lnTo>
                      <a:lnTo>
                        <a:pt x="142" y="155"/>
                      </a:lnTo>
                      <a:lnTo>
                        <a:pt x="138" y="157"/>
                      </a:lnTo>
                      <a:lnTo>
                        <a:pt x="136" y="161"/>
                      </a:lnTo>
                      <a:lnTo>
                        <a:pt x="133" y="165"/>
                      </a:lnTo>
                      <a:lnTo>
                        <a:pt x="131" y="168"/>
                      </a:lnTo>
                      <a:lnTo>
                        <a:pt x="128" y="171"/>
                      </a:lnTo>
                      <a:lnTo>
                        <a:pt x="125" y="175"/>
                      </a:lnTo>
                      <a:lnTo>
                        <a:pt x="123" y="178"/>
                      </a:lnTo>
                      <a:lnTo>
                        <a:pt x="121" y="181"/>
                      </a:lnTo>
                      <a:lnTo>
                        <a:pt x="117" y="185"/>
                      </a:lnTo>
                      <a:lnTo>
                        <a:pt x="115" y="188"/>
                      </a:lnTo>
                      <a:lnTo>
                        <a:pt x="113" y="191"/>
                      </a:lnTo>
                      <a:lnTo>
                        <a:pt x="112" y="195"/>
                      </a:lnTo>
                      <a:lnTo>
                        <a:pt x="109" y="198"/>
                      </a:lnTo>
                      <a:lnTo>
                        <a:pt x="106" y="201"/>
                      </a:lnTo>
                      <a:lnTo>
                        <a:pt x="104" y="203"/>
                      </a:lnTo>
                      <a:lnTo>
                        <a:pt x="102" y="207"/>
                      </a:lnTo>
                      <a:lnTo>
                        <a:pt x="100" y="210"/>
                      </a:lnTo>
                      <a:lnTo>
                        <a:pt x="99" y="212"/>
                      </a:lnTo>
                      <a:lnTo>
                        <a:pt x="96" y="215"/>
                      </a:lnTo>
                      <a:lnTo>
                        <a:pt x="94" y="219"/>
                      </a:lnTo>
                      <a:lnTo>
                        <a:pt x="92" y="221"/>
                      </a:lnTo>
                      <a:lnTo>
                        <a:pt x="91" y="223"/>
                      </a:lnTo>
                      <a:lnTo>
                        <a:pt x="89" y="226"/>
                      </a:lnTo>
                      <a:lnTo>
                        <a:pt x="88" y="229"/>
                      </a:lnTo>
                      <a:lnTo>
                        <a:pt x="87" y="231"/>
                      </a:lnTo>
                      <a:lnTo>
                        <a:pt x="85" y="233"/>
                      </a:lnTo>
                      <a:lnTo>
                        <a:pt x="83" y="235"/>
                      </a:lnTo>
                      <a:lnTo>
                        <a:pt x="82" y="237"/>
                      </a:lnTo>
                      <a:lnTo>
                        <a:pt x="80" y="242"/>
                      </a:lnTo>
                      <a:lnTo>
                        <a:pt x="78" y="245"/>
                      </a:lnTo>
                      <a:lnTo>
                        <a:pt x="76" y="247"/>
                      </a:lnTo>
                      <a:lnTo>
                        <a:pt x="74" y="251"/>
                      </a:lnTo>
                      <a:lnTo>
                        <a:pt x="73" y="253"/>
                      </a:lnTo>
                      <a:lnTo>
                        <a:pt x="72" y="255"/>
                      </a:lnTo>
                      <a:lnTo>
                        <a:pt x="71" y="256"/>
                      </a:lnTo>
                      <a:lnTo>
                        <a:pt x="71" y="256"/>
                      </a:lnTo>
                      <a:lnTo>
                        <a:pt x="71" y="256"/>
                      </a:lnTo>
                      <a:lnTo>
                        <a:pt x="70" y="259"/>
                      </a:lnTo>
                      <a:lnTo>
                        <a:pt x="69" y="261"/>
                      </a:lnTo>
                      <a:lnTo>
                        <a:pt x="69" y="263"/>
                      </a:lnTo>
                      <a:lnTo>
                        <a:pt x="69" y="265"/>
                      </a:lnTo>
                      <a:lnTo>
                        <a:pt x="68" y="269"/>
                      </a:lnTo>
                      <a:lnTo>
                        <a:pt x="67" y="272"/>
                      </a:lnTo>
                      <a:lnTo>
                        <a:pt x="67" y="276"/>
                      </a:lnTo>
                      <a:lnTo>
                        <a:pt x="66" y="279"/>
                      </a:lnTo>
                      <a:lnTo>
                        <a:pt x="65" y="284"/>
                      </a:lnTo>
                      <a:lnTo>
                        <a:pt x="65" y="288"/>
                      </a:lnTo>
                      <a:lnTo>
                        <a:pt x="63" y="293"/>
                      </a:lnTo>
                      <a:lnTo>
                        <a:pt x="62" y="296"/>
                      </a:lnTo>
                      <a:lnTo>
                        <a:pt x="62" y="298"/>
                      </a:lnTo>
                      <a:lnTo>
                        <a:pt x="62" y="301"/>
                      </a:lnTo>
                      <a:lnTo>
                        <a:pt x="62" y="304"/>
                      </a:lnTo>
                      <a:lnTo>
                        <a:pt x="61" y="307"/>
                      </a:lnTo>
                      <a:lnTo>
                        <a:pt x="60" y="309"/>
                      </a:lnTo>
                      <a:lnTo>
                        <a:pt x="60" y="311"/>
                      </a:lnTo>
                      <a:lnTo>
                        <a:pt x="60" y="315"/>
                      </a:lnTo>
                      <a:lnTo>
                        <a:pt x="59" y="317"/>
                      </a:lnTo>
                      <a:lnTo>
                        <a:pt x="59" y="320"/>
                      </a:lnTo>
                      <a:lnTo>
                        <a:pt x="58" y="323"/>
                      </a:lnTo>
                      <a:lnTo>
                        <a:pt x="58" y="327"/>
                      </a:lnTo>
                      <a:lnTo>
                        <a:pt x="58" y="329"/>
                      </a:lnTo>
                      <a:lnTo>
                        <a:pt x="58" y="332"/>
                      </a:lnTo>
                      <a:lnTo>
                        <a:pt x="57" y="336"/>
                      </a:lnTo>
                      <a:lnTo>
                        <a:pt x="57" y="339"/>
                      </a:lnTo>
                      <a:lnTo>
                        <a:pt x="57" y="342"/>
                      </a:lnTo>
                      <a:lnTo>
                        <a:pt x="57" y="345"/>
                      </a:lnTo>
                      <a:lnTo>
                        <a:pt x="57" y="349"/>
                      </a:lnTo>
                      <a:lnTo>
                        <a:pt x="57" y="353"/>
                      </a:lnTo>
                      <a:lnTo>
                        <a:pt x="56" y="356"/>
                      </a:lnTo>
                      <a:lnTo>
                        <a:pt x="56" y="360"/>
                      </a:lnTo>
                      <a:lnTo>
                        <a:pt x="56" y="363"/>
                      </a:lnTo>
                      <a:lnTo>
                        <a:pt x="56" y="366"/>
                      </a:lnTo>
                      <a:lnTo>
                        <a:pt x="56" y="370"/>
                      </a:lnTo>
                      <a:lnTo>
                        <a:pt x="56" y="373"/>
                      </a:lnTo>
                      <a:lnTo>
                        <a:pt x="56" y="377"/>
                      </a:lnTo>
                      <a:lnTo>
                        <a:pt x="56" y="381"/>
                      </a:lnTo>
                      <a:lnTo>
                        <a:pt x="56" y="384"/>
                      </a:lnTo>
                      <a:lnTo>
                        <a:pt x="56" y="388"/>
                      </a:lnTo>
                      <a:lnTo>
                        <a:pt x="56" y="392"/>
                      </a:lnTo>
                      <a:lnTo>
                        <a:pt x="56" y="396"/>
                      </a:lnTo>
                      <a:lnTo>
                        <a:pt x="56" y="399"/>
                      </a:lnTo>
                      <a:lnTo>
                        <a:pt x="57" y="403"/>
                      </a:lnTo>
                      <a:lnTo>
                        <a:pt x="57" y="406"/>
                      </a:lnTo>
                      <a:lnTo>
                        <a:pt x="58" y="410"/>
                      </a:lnTo>
                      <a:lnTo>
                        <a:pt x="58" y="414"/>
                      </a:lnTo>
                      <a:lnTo>
                        <a:pt x="58" y="417"/>
                      </a:lnTo>
                      <a:lnTo>
                        <a:pt x="58" y="420"/>
                      </a:lnTo>
                      <a:lnTo>
                        <a:pt x="59" y="424"/>
                      </a:lnTo>
                      <a:lnTo>
                        <a:pt x="59" y="427"/>
                      </a:lnTo>
                      <a:lnTo>
                        <a:pt x="59" y="431"/>
                      </a:lnTo>
                      <a:lnTo>
                        <a:pt x="60" y="435"/>
                      </a:lnTo>
                      <a:lnTo>
                        <a:pt x="60" y="438"/>
                      </a:lnTo>
                      <a:lnTo>
                        <a:pt x="60" y="441"/>
                      </a:lnTo>
                      <a:lnTo>
                        <a:pt x="60" y="445"/>
                      </a:lnTo>
                      <a:lnTo>
                        <a:pt x="61" y="449"/>
                      </a:lnTo>
                      <a:lnTo>
                        <a:pt x="62" y="452"/>
                      </a:lnTo>
                      <a:lnTo>
                        <a:pt x="62" y="456"/>
                      </a:lnTo>
                      <a:lnTo>
                        <a:pt x="62" y="459"/>
                      </a:lnTo>
                      <a:lnTo>
                        <a:pt x="62" y="462"/>
                      </a:lnTo>
                      <a:lnTo>
                        <a:pt x="63" y="465"/>
                      </a:lnTo>
                      <a:lnTo>
                        <a:pt x="63" y="469"/>
                      </a:lnTo>
                      <a:lnTo>
                        <a:pt x="65" y="472"/>
                      </a:lnTo>
                      <a:lnTo>
                        <a:pt x="65" y="475"/>
                      </a:lnTo>
                      <a:lnTo>
                        <a:pt x="65" y="479"/>
                      </a:lnTo>
                      <a:lnTo>
                        <a:pt x="66" y="482"/>
                      </a:lnTo>
                      <a:lnTo>
                        <a:pt x="66" y="485"/>
                      </a:lnTo>
                      <a:lnTo>
                        <a:pt x="67" y="488"/>
                      </a:lnTo>
                      <a:lnTo>
                        <a:pt x="67" y="492"/>
                      </a:lnTo>
                      <a:lnTo>
                        <a:pt x="67" y="494"/>
                      </a:lnTo>
                      <a:lnTo>
                        <a:pt x="68" y="497"/>
                      </a:lnTo>
                      <a:lnTo>
                        <a:pt x="68" y="500"/>
                      </a:lnTo>
                      <a:lnTo>
                        <a:pt x="69" y="503"/>
                      </a:lnTo>
                      <a:lnTo>
                        <a:pt x="69" y="506"/>
                      </a:lnTo>
                      <a:lnTo>
                        <a:pt x="70" y="508"/>
                      </a:lnTo>
                      <a:lnTo>
                        <a:pt x="70" y="512"/>
                      </a:lnTo>
                      <a:lnTo>
                        <a:pt x="71" y="515"/>
                      </a:lnTo>
                      <a:lnTo>
                        <a:pt x="71" y="517"/>
                      </a:lnTo>
                      <a:lnTo>
                        <a:pt x="71" y="519"/>
                      </a:lnTo>
                      <a:lnTo>
                        <a:pt x="72" y="522"/>
                      </a:lnTo>
                      <a:lnTo>
                        <a:pt x="72" y="524"/>
                      </a:lnTo>
                      <a:lnTo>
                        <a:pt x="73" y="528"/>
                      </a:lnTo>
                      <a:lnTo>
                        <a:pt x="73" y="534"/>
                      </a:lnTo>
                      <a:lnTo>
                        <a:pt x="74" y="538"/>
                      </a:lnTo>
                      <a:lnTo>
                        <a:pt x="76" y="542"/>
                      </a:lnTo>
                      <a:lnTo>
                        <a:pt x="76" y="545"/>
                      </a:lnTo>
                      <a:lnTo>
                        <a:pt x="77" y="549"/>
                      </a:lnTo>
                      <a:lnTo>
                        <a:pt x="77" y="551"/>
                      </a:lnTo>
                      <a:lnTo>
                        <a:pt x="78" y="554"/>
                      </a:lnTo>
                      <a:lnTo>
                        <a:pt x="78" y="557"/>
                      </a:lnTo>
                      <a:lnTo>
                        <a:pt x="79" y="559"/>
                      </a:lnTo>
                      <a:lnTo>
                        <a:pt x="79" y="561"/>
                      </a:lnTo>
                      <a:lnTo>
                        <a:pt x="80" y="562"/>
                      </a:lnTo>
                      <a:lnTo>
                        <a:pt x="13" y="566"/>
                      </a:lnTo>
                      <a:lnTo>
                        <a:pt x="0" y="597"/>
                      </a:lnTo>
                      <a:lnTo>
                        <a:pt x="226" y="707"/>
                      </a:lnTo>
                      <a:lnTo>
                        <a:pt x="226" y="707"/>
                      </a:lnTo>
                      <a:lnTo>
                        <a:pt x="227" y="705"/>
                      </a:lnTo>
                      <a:lnTo>
                        <a:pt x="227" y="703"/>
                      </a:lnTo>
                      <a:lnTo>
                        <a:pt x="228" y="701"/>
                      </a:lnTo>
                      <a:lnTo>
                        <a:pt x="228" y="698"/>
                      </a:lnTo>
                      <a:lnTo>
                        <a:pt x="229" y="695"/>
                      </a:lnTo>
                      <a:lnTo>
                        <a:pt x="229" y="692"/>
                      </a:lnTo>
                      <a:lnTo>
                        <a:pt x="231" y="689"/>
                      </a:lnTo>
                      <a:lnTo>
                        <a:pt x="231" y="687"/>
                      </a:lnTo>
                      <a:lnTo>
                        <a:pt x="231" y="685"/>
                      </a:lnTo>
                      <a:lnTo>
                        <a:pt x="231" y="680"/>
                      </a:lnTo>
                      <a:lnTo>
                        <a:pt x="232" y="677"/>
                      </a:lnTo>
                      <a:lnTo>
                        <a:pt x="232" y="674"/>
                      </a:lnTo>
                      <a:lnTo>
                        <a:pt x="233" y="669"/>
                      </a:lnTo>
                      <a:lnTo>
                        <a:pt x="233" y="666"/>
                      </a:lnTo>
                      <a:lnTo>
                        <a:pt x="233" y="664"/>
                      </a:lnTo>
                      <a:lnTo>
                        <a:pt x="233" y="662"/>
                      </a:lnTo>
                      <a:lnTo>
                        <a:pt x="233" y="659"/>
                      </a:lnTo>
                      <a:lnTo>
                        <a:pt x="233" y="656"/>
                      </a:lnTo>
                      <a:lnTo>
                        <a:pt x="233" y="654"/>
                      </a:lnTo>
                      <a:lnTo>
                        <a:pt x="233" y="651"/>
                      </a:lnTo>
                      <a:lnTo>
                        <a:pt x="233" y="648"/>
                      </a:lnTo>
                      <a:lnTo>
                        <a:pt x="233" y="645"/>
                      </a:lnTo>
                      <a:lnTo>
                        <a:pt x="233" y="642"/>
                      </a:lnTo>
                      <a:lnTo>
                        <a:pt x="233" y="638"/>
                      </a:lnTo>
                      <a:lnTo>
                        <a:pt x="234" y="635"/>
                      </a:lnTo>
                      <a:lnTo>
                        <a:pt x="234" y="632"/>
                      </a:lnTo>
                      <a:lnTo>
                        <a:pt x="234" y="627"/>
                      </a:lnTo>
                      <a:lnTo>
                        <a:pt x="234" y="624"/>
                      </a:lnTo>
                      <a:lnTo>
                        <a:pt x="235" y="621"/>
                      </a:lnTo>
                      <a:lnTo>
                        <a:pt x="234" y="616"/>
                      </a:lnTo>
                      <a:lnTo>
                        <a:pt x="234" y="612"/>
                      </a:lnTo>
                      <a:lnTo>
                        <a:pt x="234" y="608"/>
                      </a:lnTo>
                      <a:lnTo>
                        <a:pt x="234" y="603"/>
                      </a:lnTo>
                      <a:lnTo>
                        <a:pt x="234" y="599"/>
                      </a:lnTo>
                      <a:lnTo>
                        <a:pt x="234" y="594"/>
                      </a:lnTo>
                      <a:lnTo>
                        <a:pt x="234" y="590"/>
                      </a:lnTo>
                      <a:lnTo>
                        <a:pt x="234" y="586"/>
                      </a:lnTo>
                      <a:lnTo>
                        <a:pt x="234" y="580"/>
                      </a:lnTo>
                      <a:lnTo>
                        <a:pt x="234" y="576"/>
                      </a:lnTo>
                      <a:lnTo>
                        <a:pt x="234" y="570"/>
                      </a:lnTo>
                      <a:lnTo>
                        <a:pt x="234" y="566"/>
                      </a:lnTo>
                      <a:lnTo>
                        <a:pt x="234" y="560"/>
                      </a:lnTo>
                      <a:lnTo>
                        <a:pt x="234" y="556"/>
                      </a:lnTo>
                      <a:lnTo>
                        <a:pt x="234" y="550"/>
                      </a:lnTo>
                      <a:lnTo>
                        <a:pt x="234" y="546"/>
                      </a:lnTo>
                      <a:lnTo>
                        <a:pt x="234" y="540"/>
                      </a:lnTo>
                      <a:lnTo>
                        <a:pt x="234" y="535"/>
                      </a:lnTo>
                      <a:lnTo>
                        <a:pt x="234" y="529"/>
                      </a:lnTo>
                      <a:lnTo>
                        <a:pt x="234" y="524"/>
                      </a:lnTo>
                      <a:lnTo>
                        <a:pt x="234" y="519"/>
                      </a:lnTo>
                      <a:lnTo>
                        <a:pt x="234" y="514"/>
                      </a:lnTo>
                      <a:lnTo>
                        <a:pt x="234" y="508"/>
                      </a:lnTo>
                      <a:lnTo>
                        <a:pt x="234" y="503"/>
                      </a:lnTo>
                      <a:lnTo>
                        <a:pt x="234" y="499"/>
                      </a:lnTo>
                      <a:lnTo>
                        <a:pt x="234" y="493"/>
                      </a:lnTo>
                      <a:lnTo>
                        <a:pt x="234" y="488"/>
                      </a:lnTo>
                      <a:lnTo>
                        <a:pt x="234" y="483"/>
                      </a:lnTo>
                      <a:lnTo>
                        <a:pt x="234" y="478"/>
                      </a:lnTo>
                      <a:lnTo>
                        <a:pt x="234" y="472"/>
                      </a:lnTo>
                      <a:lnTo>
                        <a:pt x="234" y="468"/>
                      </a:lnTo>
                      <a:lnTo>
                        <a:pt x="234" y="463"/>
                      </a:lnTo>
                      <a:lnTo>
                        <a:pt x="233" y="458"/>
                      </a:lnTo>
                      <a:lnTo>
                        <a:pt x="233" y="453"/>
                      </a:lnTo>
                      <a:lnTo>
                        <a:pt x="233" y="448"/>
                      </a:lnTo>
                      <a:lnTo>
                        <a:pt x="233" y="443"/>
                      </a:lnTo>
                      <a:lnTo>
                        <a:pt x="233" y="439"/>
                      </a:lnTo>
                      <a:lnTo>
                        <a:pt x="233" y="435"/>
                      </a:lnTo>
                      <a:lnTo>
                        <a:pt x="233" y="430"/>
                      </a:lnTo>
                      <a:lnTo>
                        <a:pt x="233" y="426"/>
                      </a:lnTo>
                      <a:lnTo>
                        <a:pt x="233" y="421"/>
                      </a:lnTo>
                      <a:lnTo>
                        <a:pt x="233" y="418"/>
                      </a:lnTo>
                      <a:lnTo>
                        <a:pt x="233" y="414"/>
                      </a:lnTo>
                      <a:lnTo>
                        <a:pt x="233" y="409"/>
                      </a:lnTo>
                      <a:lnTo>
                        <a:pt x="233" y="406"/>
                      </a:lnTo>
                      <a:lnTo>
                        <a:pt x="233" y="403"/>
                      </a:lnTo>
                      <a:lnTo>
                        <a:pt x="233" y="399"/>
                      </a:lnTo>
                      <a:lnTo>
                        <a:pt x="233" y="396"/>
                      </a:lnTo>
                      <a:lnTo>
                        <a:pt x="233" y="393"/>
                      </a:lnTo>
                      <a:lnTo>
                        <a:pt x="233" y="389"/>
                      </a:lnTo>
                      <a:lnTo>
                        <a:pt x="233" y="387"/>
                      </a:lnTo>
                      <a:lnTo>
                        <a:pt x="233" y="385"/>
                      </a:lnTo>
                      <a:lnTo>
                        <a:pt x="233" y="383"/>
                      </a:lnTo>
                      <a:lnTo>
                        <a:pt x="233" y="380"/>
                      </a:lnTo>
                      <a:lnTo>
                        <a:pt x="233" y="377"/>
                      </a:lnTo>
                      <a:lnTo>
                        <a:pt x="233" y="376"/>
                      </a:lnTo>
                      <a:lnTo>
                        <a:pt x="233" y="373"/>
                      </a:lnTo>
                      <a:lnTo>
                        <a:pt x="233" y="371"/>
                      </a:lnTo>
                      <a:lnTo>
                        <a:pt x="233" y="370"/>
                      </a:lnTo>
                      <a:lnTo>
                        <a:pt x="233" y="369"/>
                      </a:lnTo>
                      <a:lnTo>
                        <a:pt x="233" y="367"/>
                      </a:lnTo>
                      <a:lnTo>
                        <a:pt x="233" y="365"/>
                      </a:lnTo>
                      <a:lnTo>
                        <a:pt x="234" y="363"/>
                      </a:lnTo>
                      <a:lnTo>
                        <a:pt x="235" y="359"/>
                      </a:lnTo>
                      <a:lnTo>
                        <a:pt x="237" y="355"/>
                      </a:lnTo>
                      <a:lnTo>
                        <a:pt x="240" y="351"/>
                      </a:lnTo>
                      <a:lnTo>
                        <a:pt x="243" y="347"/>
                      </a:lnTo>
                      <a:lnTo>
                        <a:pt x="244" y="343"/>
                      </a:lnTo>
                      <a:lnTo>
                        <a:pt x="246" y="341"/>
                      </a:lnTo>
                      <a:lnTo>
                        <a:pt x="248" y="338"/>
                      </a:lnTo>
                      <a:lnTo>
                        <a:pt x="250" y="336"/>
                      </a:lnTo>
                      <a:lnTo>
                        <a:pt x="253" y="332"/>
                      </a:lnTo>
                      <a:lnTo>
                        <a:pt x="256" y="329"/>
                      </a:lnTo>
                      <a:lnTo>
                        <a:pt x="258" y="326"/>
                      </a:lnTo>
                      <a:lnTo>
                        <a:pt x="261" y="323"/>
                      </a:lnTo>
                      <a:lnTo>
                        <a:pt x="265" y="320"/>
                      </a:lnTo>
                      <a:lnTo>
                        <a:pt x="268" y="317"/>
                      </a:lnTo>
                      <a:lnTo>
                        <a:pt x="271" y="313"/>
                      </a:lnTo>
                      <a:lnTo>
                        <a:pt x="276" y="311"/>
                      </a:lnTo>
                      <a:lnTo>
                        <a:pt x="280" y="308"/>
                      </a:lnTo>
                      <a:lnTo>
                        <a:pt x="284" y="305"/>
                      </a:lnTo>
                      <a:lnTo>
                        <a:pt x="287" y="302"/>
                      </a:lnTo>
                      <a:lnTo>
                        <a:pt x="289" y="301"/>
                      </a:lnTo>
                      <a:lnTo>
                        <a:pt x="292" y="300"/>
                      </a:lnTo>
                      <a:lnTo>
                        <a:pt x="294" y="299"/>
                      </a:lnTo>
                      <a:lnTo>
                        <a:pt x="297" y="297"/>
                      </a:lnTo>
                      <a:lnTo>
                        <a:pt x="299" y="295"/>
                      </a:lnTo>
                      <a:lnTo>
                        <a:pt x="302" y="294"/>
                      </a:lnTo>
                      <a:lnTo>
                        <a:pt x="304" y="293"/>
                      </a:lnTo>
                      <a:lnTo>
                        <a:pt x="308" y="290"/>
                      </a:lnTo>
                      <a:lnTo>
                        <a:pt x="310" y="289"/>
                      </a:lnTo>
                      <a:lnTo>
                        <a:pt x="313" y="288"/>
                      </a:lnTo>
                      <a:lnTo>
                        <a:pt x="316" y="286"/>
                      </a:lnTo>
                      <a:lnTo>
                        <a:pt x="319" y="285"/>
                      </a:lnTo>
                      <a:lnTo>
                        <a:pt x="322" y="284"/>
                      </a:lnTo>
                      <a:lnTo>
                        <a:pt x="325" y="282"/>
                      </a:lnTo>
                      <a:lnTo>
                        <a:pt x="328" y="280"/>
                      </a:lnTo>
                      <a:lnTo>
                        <a:pt x="331" y="279"/>
                      </a:lnTo>
                      <a:lnTo>
                        <a:pt x="334" y="277"/>
                      </a:lnTo>
                      <a:lnTo>
                        <a:pt x="337" y="276"/>
                      </a:lnTo>
                      <a:lnTo>
                        <a:pt x="341" y="275"/>
                      </a:lnTo>
                      <a:lnTo>
                        <a:pt x="344" y="274"/>
                      </a:lnTo>
                      <a:lnTo>
                        <a:pt x="347" y="272"/>
                      </a:lnTo>
                      <a:lnTo>
                        <a:pt x="349" y="271"/>
                      </a:lnTo>
                      <a:lnTo>
                        <a:pt x="354" y="269"/>
                      </a:lnTo>
                      <a:lnTo>
                        <a:pt x="356" y="268"/>
                      </a:lnTo>
                      <a:lnTo>
                        <a:pt x="359" y="267"/>
                      </a:lnTo>
                      <a:lnTo>
                        <a:pt x="363" y="265"/>
                      </a:lnTo>
                      <a:lnTo>
                        <a:pt x="366" y="265"/>
                      </a:lnTo>
                      <a:lnTo>
                        <a:pt x="369" y="263"/>
                      </a:lnTo>
                      <a:lnTo>
                        <a:pt x="372" y="262"/>
                      </a:lnTo>
                      <a:lnTo>
                        <a:pt x="376" y="261"/>
                      </a:lnTo>
                      <a:lnTo>
                        <a:pt x="379" y="261"/>
                      </a:lnTo>
                      <a:lnTo>
                        <a:pt x="381" y="258"/>
                      </a:lnTo>
                      <a:lnTo>
                        <a:pt x="386" y="258"/>
                      </a:lnTo>
                      <a:lnTo>
                        <a:pt x="388" y="257"/>
                      </a:lnTo>
                      <a:lnTo>
                        <a:pt x="391" y="256"/>
                      </a:lnTo>
                      <a:lnTo>
                        <a:pt x="394" y="255"/>
                      </a:lnTo>
                      <a:lnTo>
                        <a:pt x="397" y="254"/>
                      </a:lnTo>
                      <a:lnTo>
                        <a:pt x="399" y="253"/>
                      </a:lnTo>
                      <a:lnTo>
                        <a:pt x="402" y="252"/>
                      </a:lnTo>
                      <a:lnTo>
                        <a:pt x="405" y="251"/>
                      </a:lnTo>
                      <a:lnTo>
                        <a:pt x="408" y="250"/>
                      </a:lnTo>
                      <a:lnTo>
                        <a:pt x="410" y="248"/>
                      </a:lnTo>
                      <a:lnTo>
                        <a:pt x="413" y="248"/>
                      </a:lnTo>
                      <a:lnTo>
                        <a:pt x="417" y="246"/>
                      </a:lnTo>
                      <a:lnTo>
                        <a:pt x="422" y="245"/>
                      </a:lnTo>
                      <a:lnTo>
                        <a:pt x="426" y="244"/>
                      </a:lnTo>
                      <a:lnTo>
                        <a:pt x="431" y="243"/>
                      </a:lnTo>
                      <a:lnTo>
                        <a:pt x="434" y="242"/>
                      </a:lnTo>
                      <a:lnTo>
                        <a:pt x="437" y="241"/>
                      </a:lnTo>
                      <a:lnTo>
                        <a:pt x="441" y="240"/>
                      </a:lnTo>
                      <a:lnTo>
                        <a:pt x="443" y="240"/>
                      </a:lnTo>
                      <a:lnTo>
                        <a:pt x="447" y="239"/>
                      </a:lnTo>
                      <a:lnTo>
                        <a:pt x="448" y="239"/>
                      </a:lnTo>
                      <a:lnTo>
                        <a:pt x="347" y="0"/>
                      </a:lnTo>
                      <a:lnTo>
                        <a:pt x="347" y="0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3" name="Freeform 20">
                  <a:extLst>
                    <a:ext uri="{FF2B5EF4-FFF2-40B4-BE49-F238E27FC236}">
                      <a16:creationId xmlns:a16="http://schemas.microsoft.com/office/drawing/2014/main" id="{AD06BE7B-102C-4AD7-B266-7F301200B9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0526" y="1079501"/>
                  <a:ext cx="141288" cy="114300"/>
                </a:xfrm>
                <a:custGeom>
                  <a:avLst/>
                  <a:gdLst>
                    <a:gd name="T0" fmla="*/ 276 w 355"/>
                    <a:gd name="T1" fmla="*/ 5 h 291"/>
                    <a:gd name="T2" fmla="*/ 263 w 355"/>
                    <a:gd name="T3" fmla="*/ 16 h 291"/>
                    <a:gd name="T4" fmla="*/ 247 w 355"/>
                    <a:gd name="T5" fmla="*/ 29 h 291"/>
                    <a:gd name="T6" fmla="*/ 236 w 355"/>
                    <a:gd name="T7" fmla="*/ 38 h 291"/>
                    <a:gd name="T8" fmla="*/ 226 w 355"/>
                    <a:gd name="T9" fmla="*/ 46 h 291"/>
                    <a:gd name="T10" fmla="*/ 216 w 355"/>
                    <a:gd name="T11" fmla="*/ 53 h 291"/>
                    <a:gd name="T12" fmla="*/ 205 w 355"/>
                    <a:gd name="T13" fmla="*/ 61 h 291"/>
                    <a:gd name="T14" fmla="*/ 193 w 355"/>
                    <a:gd name="T15" fmla="*/ 70 h 291"/>
                    <a:gd name="T16" fmla="*/ 181 w 355"/>
                    <a:gd name="T17" fmla="*/ 79 h 291"/>
                    <a:gd name="T18" fmla="*/ 169 w 355"/>
                    <a:gd name="T19" fmla="*/ 87 h 291"/>
                    <a:gd name="T20" fmla="*/ 156 w 355"/>
                    <a:gd name="T21" fmla="*/ 96 h 291"/>
                    <a:gd name="T22" fmla="*/ 143 w 355"/>
                    <a:gd name="T23" fmla="*/ 104 h 291"/>
                    <a:gd name="T24" fmla="*/ 130 w 355"/>
                    <a:gd name="T25" fmla="*/ 113 h 291"/>
                    <a:gd name="T26" fmla="*/ 116 w 355"/>
                    <a:gd name="T27" fmla="*/ 119 h 291"/>
                    <a:gd name="T28" fmla="*/ 102 w 355"/>
                    <a:gd name="T29" fmla="*/ 128 h 291"/>
                    <a:gd name="T30" fmla="*/ 89 w 355"/>
                    <a:gd name="T31" fmla="*/ 135 h 291"/>
                    <a:gd name="T32" fmla="*/ 76 w 355"/>
                    <a:gd name="T33" fmla="*/ 142 h 291"/>
                    <a:gd name="T34" fmla="*/ 64 w 355"/>
                    <a:gd name="T35" fmla="*/ 148 h 291"/>
                    <a:gd name="T36" fmla="*/ 53 w 355"/>
                    <a:gd name="T37" fmla="*/ 155 h 291"/>
                    <a:gd name="T38" fmla="*/ 42 w 355"/>
                    <a:gd name="T39" fmla="*/ 160 h 291"/>
                    <a:gd name="T40" fmla="*/ 25 w 355"/>
                    <a:gd name="T41" fmla="*/ 168 h 291"/>
                    <a:gd name="T42" fmla="*/ 10 w 355"/>
                    <a:gd name="T43" fmla="*/ 174 h 291"/>
                    <a:gd name="T44" fmla="*/ 0 w 355"/>
                    <a:gd name="T45" fmla="*/ 180 h 291"/>
                    <a:gd name="T46" fmla="*/ 4 w 355"/>
                    <a:gd name="T47" fmla="*/ 281 h 291"/>
                    <a:gd name="T48" fmla="*/ 15 w 355"/>
                    <a:gd name="T49" fmla="*/ 285 h 291"/>
                    <a:gd name="T50" fmla="*/ 31 w 355"/>
                    <a:gd name="T51" fmla="*/ 287 h 291"/>
                    <a:gd name="T52" fmla="*/ 46 w 355"/>
                    <a:gd name="T53" fmla="*/ 289 h 291"/>
                    <a:gd name="T54" fmla="*/ 57 w 355"/>
                    <a:gd name="T55" fmla="*/ 290 h 291"/>
                    <a:gd name="T56" fmla="*/ 68 w 355"/>
                    <a:gd name="T57" fmla="*/ 290 h 291"/>
                    <a:gd name="T58" fmla="*/ 80 w 355"/>
                    <a:gd name="T59" fmla="*/ 291 h 291"/>
                    <a:gd name="T60" fmla="*/ 93 w 355"/>
                    <a:gd name="T61" fmla="*/ 291 h 291"/>
                    <a:gd name="T62" fmla="*/ 108 w 355"/>
                    <a:gd name="T63" fmla="*/ 290 h 291"/>
                    <a:gd name="T64" fmla="*/ 123 w 355"/>
                    <a:gd name="T65" fmla="*/ 289 h 291"/>
                    <a:gd name="T66" fmla="*/ 139 w 355"/>
                    <a:gd name="T67" fmla="*/ 288 h 291"/>
                    <a:gd name="T68" fmla="*/ 157 w 355"/>
                    <a:gd name="T69" fmla="*/ 286 h 291"/>
                    <a:gd name="T70" fmla="*/ 175 w 355"/>
                    <a:gd name="T71" fmla="*/ 283 h 291"/>
                    <a:gd name="T72" fmla="*/ 193 w 355"/>
                    <a:gd name="T73" fmla="*/ 280 h 291"/>
                    <a:gd name="T74" fmla="*/ 212 w 355"/>
                    <a:gd name="T75" fmla="*/ 277 h 291"/>
                    <a:gd name="T76" fmla="*/ 230 w 355"/>
                    <a:gd name="T77" fmla="*/ 274 h 291"/>
                    <a:gd name="T78" fmla="*/ 248 w 355"/>
                    <a:gd name="T79" fmla="*/ 270 h 291"/>
                    <a:gd name="T80" fmla="*/ 266 w 355"/>
                    <a:gd name="T81" fmla="*/ 267 h 291"/>
                    <a:gd name="T82" fmla="*/ 282 w 355"/>
                    <a:gd name="T83" fmla="*/ 263 h 291"/>
                    <a:gd name="T84" fmla="*/ 298 w 355"/>
                    <a:gd name="T85" fmla="*/ 259 h 291"/>
                    <a:gd name="T86" fmla="*/ 312 w 355"/>
                    <a:gd name="T87" fmla="*/ 256 h 291"/>
                    <a:gd name="T88" fmla="*/ 324 w 355"/>
                    <a:gd name="T89" fmla="*/ 253 h 291"/>
                    <a:gd name="T90" fmla="*/ 337 w 355"/>
                    <a:gd name="T91" fmla="*/ 250 h 291"/>
                    <a:gd name="T92" fmla="*/ 352 w 355"/>
                    <a:gd name="T93" fmla="*/ 247 h 291"/>
                    <a:gd name="T94" fmla="*/ 281 w 355"/>
                    <a:gd name="T95" fmla="*/ 0 h 2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</a:cxnLst>
                  <a:rect l="0" t="0" r="r" b="b"/>
                  <a:pathLst>
                    <a:path w="355" h="291">
                      <a:moveTo>
                        <a:pt x="281" y="0"/>
                      </a:moveTo>
                      <a:lnTo>
                        <a:pt x="280" y="1"/>
                      </a:lnTo>
                      <a:lnTo>
                        <a:pt x="278" y="3"/>
                      </a:lnTo>
                      <a:lnTo>
                        <a:pt x="276" y="5"/>
                      </a:lnTo>
                      <a:lnTo>
                        <a:pt x="271" y="9"/>
                      </a:lnTo>
                      <a:lnTo>
                        <a:pt x="268" y="11"/>
                      </a:lnTo>
                      <a:lnTo>
                        <a:pt x="266" y="14"/>
                      </a:lnTo>
                      <a:lnTo>
                        <a:pt x="263" y="16"/>
                      </a:lnTo>
                      <a:lnTo>
                        <a:pt x="259" y="19"/>
                      </a:lnTo>
                      <a:lnTo>
                        <a:pt x="255" y="22"/>
                      </a:lnTo>
                      <a:lnTo>
                        <a:pt x="252" y="26"/>
                      </a:lnTo>
                      <a:lnTo>
                        <a:pt x="247" y="29"/>
                      </a:lnTo>
                      <a:lnTo>
                        <a:pt x="244" y="32"/>
                      </a:lnTo>
                      <a:lnTo>
                        <a:pt x="241" y="35"/>
                      </a:lnTo>
                      <a:lnTo>
                        <a:pt x="238" y="36"/>
                      </a:lnTo>
                      <a:lnTo>
                        <a:pt x="236" y="38"/>
                      </a:lnTo>
                      <a:lnTo>
                        <a:pt x="234" y="39"/>
                      </a:lnTo>
                      <a:lnTo>
                        <a:pt x="232" y="41"/>
                      </a:lnTo>
                      <a:lnTo>
                        <a:pt x="230" y="43"/>
                      </a:lnTo>
                      <a:lnTo>
                        <a:pt x="226" y="46"/>
                      </a:lnTo>
                      <a:lnTo>
                        <a:pt x="224" y="48"/>
                      </a:lnTo>
                      <a:lnTo>
                        <a:pt x="222" y="49"/>
                      </a:lnTo>
                      <a:lnTo>
                        <a:pt x="219" y="51"/>
                      </a:lnTo>
                      <a:lnTo>
                        <a:pt x="216" y="53"/>
                      </a:lnTo>
                      <a:lnTo>
                        <a:pt x="214" y="55"/>
                      </a:lnTo>
                      <a:lnTo>
                        <a:pt x="211" y="58"/>
                      </a:lnTo>
                      <a:lnTo>
                        <a:pt x="208" y="60"/>
                      </a:lnTo>
                      <a:lnTo>
                        <a:pt x="205" y="61"/>
                      </a:lnTo>
                      <a:lnTo>
                        <a:pt x="202" y="64"/>
                      </a:lnTo>
                      <a:lnTo>
                        <a:pt x="200" y="65"/>
                      </a:lnTo>
                      <a:lnTo>
                        <a:pt x="197" y="68"/>
                      </a:lnTo>
                      <a:lnTo>
                        <a:pt x="193" y="70"/>
                      </a:lnTo>
                      <a:lnTo>
                        <a:pt x="191" y="72"/>
                      </a:lnTo>
                      <a:lnTo>
                        <a:pt x="188" y="74"/>
                      </a:lnTo>
                      <a:lnTo>
                        <a:pt x="184" y="76"/>
                      </a:lnTo>
                      <a:lnTo>
                        <a:pt x="181" y="79"/>
                      </a:lnTo>
                      <a:lnTo>
                        <a:pt x="179" y="81"/>
                      </a:lnTo>
                      <a:lnTo>
                        <a:pt x="175" y="83"/>
                      </a:lnTo>
                      <a:lnTo>
                        <a:pt x="172" y="85"/>
                      </a:lnTo>
                      <a:lnTo>
                        <a:pt x="169" y="87"/>
                      </a:lnTo>
                      <a:lnTo>
                        <a:pt x="166" y="90"/>
                      </a:lnTo>
                      <a:lnTo>
                        <a:pt x="162" y="92"/>
                      </a:lnTo>
                      <a:lnTo>
                        <a:pt x="159" y="94"/>
                      </a:lnTo>
                      <a:lnTo>
                        <a:pt x="156" y="96"/>
                      </a:lnTo>
                      <a:lnTo>
                        <a:pt x="154" y="98"/>
                      </a:lnTo>
                      <a:lnTo>
                        <a:pt x="149" y="101"/>
                      </a:lnTo>
                      <a:lnTo>
                        <a:pt x="146" y="103"/>
                      </a:lnTo>
                      <a:lnTo>
                        <a:pt x="143" y="104"/>
                      </a:lnTo>
                      <a:lnTo>
                        <a:pt x="139" y="106"/>
                      </a:lnTo>
                      <a:lnTo>
                        <a:pt x="136" y="108"/>
                      </a:lnTo>
                      <a:lnTo>
                        <a:pt x="133" y="111"/>
                      </a:lnTo>
                      <a:lnTo>
                        <a:pt x="130" y="113"/>
                      </a:lnTo>
                      <a:lnTo>
                        <a:pt x="126" y="115"/>
                      </a:lnTo>
                      <a:lnTo>
                        <a:pt x="123" y="116"/>
                      </a:lnTo>
                      <a:lnTo>
                        <a:pt x="120" y="118"/>
                      </a:lnTo>
                      <a:lnTo>
                        <a:pt x="116" y="119"/>
                      </a:lnTo>
                      <a:lnTo>
                        <a:pt x="113" y="122"/>
                      </a:lnTo>
                      <a:lnTo>
                        <a:pt x="109" y="124"/>
                      </a:lnTo>
                      <a:lnTo>
                        <a:pt x="106" y="126"/>
                      </a:lnTo>
                      <a:lnTo>
                        <a:pt x="102" y="128"/>
                      </a:lnTo>
                      <a:lnTo>
                        <a:pt x="100" y="130"/>
                      </a:lnTo>
                      <a:lnTo>
                        <a:pt x="95" y="131"/>
                      </a:lnTo>
                      <a:lnTo>
                        <a:pt x="93" y="134"/>
                      </a:lnTo>
                      <a:lnTo>
                        <a:pt x="89" y="135"/>
                      </a:lnTo>
                      <a:lnTo>
                        <a:pt x="86" y="137"/>
                      </a:lnTo>
                      <a:lnTo>
                        <a:pt x="82" y="138"/>
                      </a:lnTo>
                      <a:lnTo>
                        <a:pt x="79" y="140"/>
                      </a:lnTo>
                      <a:lnTo>
                        <a:pt x="76" y="142"/>
                      </a:lnTo>
                      <a:lnTo>
                        <a:pt x="73" y="144"/>
                      </a:lnTo>
                      <a:lnTo>
                        <a:pt x="70" y="145"/>
                      </a:lnTo>
                      <a:lnTo>
                        <a:pt x="67" y="147"/>
                      </a:lnTo>
                      <a:lnTo>
                        <a:pt x="64" y="148"/>
                      </a:lnTo>
                      <a:lnTo>
                        <a:pt x="61" y="150"/>
                      </a:lnTo>
                      <a:lnTo>
                        <a:pt x="58" y="151"/>
                      </a:lnTo>
                      <a:lnTo>
                        <a:pt x="55" y="153"/>
                      </a:lnTo>
                      <a:lnTo>
                        <a:pt x="53" y="155"/>
                      </a:lnTo>
                      <a:lnTo>
                        <a:pt x="50" y="157"/>
                      </a:lnTo>
                      <a:lnTo>
                        <a:pt x="47" y="157"/>
                      </a:lnTo>
                      <a:lnTo>
                        <a:pt x="44" y="158"/>
                      </a:lnTo>
                      <a:lnTo>
                        <a:pt x="42" y="160"/>
                      </a:lnTo>
                      <a:lnTo>
                        <a:pt x="38" y="161"/>
                      </a:lnTo>
                      <a:lnTo>
                        <a:pt x="34" y="163"/>
                      </a:lnTo>
                      <a:lnTo>
                        <a:pt x="29" y="166"/>
                      </a:lnTo>
                      <a:lnTo>
                        <a:pt x="25" y="168"/>
                      </a:lnTo>
                      <a:lnTo>
                        <a:pt x="21" y="170"/>
                      </a:lnTo>
                      <a:lnTo>
                        <a:pt x="16" y="171"/>
                      </a:lnTo>
                      <a:lnTo>
                        <a:pt x="13" y="173"/>
                      </a:lnTo>
                      <a:lnTo>
                        <a:pt x="10" y="174"/>
                      </a:lnTo>
                      <a:lnTo>
                        <a:pt x="7" y="177"/>
                      </a:lnTo>
                      <a:lnTo>
                        <a:pt x="4" y="177"/>
                      </a:lnTo>
                      <a:lnTo>
                        <a:pt x="3" y="179"/>
                      </a:lnTo>
                      <a:lnTo>
                        <a:pt x="0" y="180"/>
                      </a:lnTo>
                      <a:lnTo>
                        <a:pt x="0" y="181"/>
                      </a:lnTo>
                      <a:lnTo>
                        <a:pt x="0" y="280"/>
                      </a:lnTo>
                      <a:lnTo>
                        <a:pt x="2" y="281"/>
                      </a:lnTo>
                      <a:lnTo>
                        <a:pt x="4" y="281"/>
                      </a:lnTo>
                      <a:lnTo>
                        <a:pt x="9" y="282"/>
                      </a:lnTo>
                      <a:lnTo>
                        <a:pt x="11" y="283"/>
                      </a:lnTo>
                      <a:lnTo>
                        <a:pt x="13" y="285"/>
                      </a:lnTo>
                      <a:lnTo>
                        <a:pt x="15" y="285"/>
                      </a:lnTo>
                      <a:lnTo>
                        <a:pt x="20" y="286"/>
                      </a:lnTo>
                      <a:lnTo>
                        <a:pt x="23" y="286"/>
                      </a:lnTo>
                      <a:lnTo>
                        <a:pt x="26" y="287"/>
                      </a:lnTo>
                      <a:lnTo>
                        <a:pt x="31" y="287"/>
                      </a:lnTo>
                      <a:lnTo>
                        <a:pt x="35" y="288"/>
                      </a:lnTo>
                      <a:lnTo>
                        <a:pt x="38" y="288"/>
                      </a:lnTo>
                      <a:lnTo>
                        <a:pt x="44" y="289"/>
                      </a:lnTo>
                      <a:lnTo>
                        <a:pt x="46" y="289"/>
                      </a:lnTo>
                      <a:lnTo>
                        <a:pt x="48" y="289"/>
                      </a:lnTo>
                      <a:lnTo>
                        <a:pt x="51" y="289"/>
                      </a:lnTo>
                      <a:lnTo>
                        <a:pt x="54" y="290"/>
                      </a:lnTo>
                      <a:lnTo>
                        <a:pt x="57" y="290"/>
                      </a:lnTo>
                      <a:lnTo>
                        <a:pt x="59" y="290"/>
                      </a:lnTo>
                      <a:lnTo>
                        <a:pt x="61" y="290"/>
                      </a:lnTo>
                      <a:lnTo>
                        <a:pt x="65" y="290"/>
                      </a:lnTo>
                      <a:lnTo>
                        <a:pt x="68" y="290"/>
                      </a:lnTo>
                      <a:lnTo>
                        <a:pt x="70" y="291"/>
                      </a:lnTo>
                      <a:lnTo>
                        <a:pt x="73" y="291"/>
                      </a:lnTo>
                      <a:lnTo>
                        <a:pt x="77" y="291"/>
                      </a:lnTo>
                      <a:lnTo>
                        <a:pt x="80" y="291"/>
                      </a:lnTo>
                      <a:lnTo>
                        <a:pt x="83" y="291"/>
                      </a:lnTo>
                      <a:lnTo>
                        <a:pt x="87" y="291"/>
                      </a:lnTo>
                      <a:lnTo>
                        <a:pt x="90" y="291"/>
                      </a:lnTo>
                      <a:lnTo>
                        <a:pt x="93" y="291"/>
                      </a:lnTo>
                      <a:lnTo>
                        <a:pt x="97" y="291"/>
                      </a:lnTo>
                      <a:lnTo>
                        <a:pt x="100" y="291"/>
                      </a:lnTo>
                      <a:lnTo>
                        <a:pt x="104" y="291"/>
                      </a:lnTo>
                      <a:lnTo>
                        <a:pt x="108" y="290"/>
                      </a:lnTo>
                      <a:lnTo>
                        <a:pt x="111" y="290"/>
                      </a:lnTo>
                      <a:lnTo>
                        <a:pt x="115" y="290"/>
                      </a:lnTo>
                      <a:lnTo>
                        <a:pt x="120" y="290"/>
                      </a:lnTo>
                      <a:lnTo>
                        <a:pt x="123" y="289"/>
                      </a:lnTo>
                      <a:lnTo>
                        <a:pt x="127" y="289"/>
                      </a:lnTo>
                      <a:lnTo>
                        <a:pt x="132" y="289"/>
                      </a:lnTo>
                      <a:lnTo>
                        <a:pt x="136" y="289"/>
                      </a:lnTo>
                      <a:lnTo>
                        <a:pt x="139" y="288"/>
                      </a:lnTo>
                      <a:lnTo>
                        <a:pt x="144" y="288"/>
                      </a:lnTo>
                      <a:lnTo>
                        <a:pt x="148" y="287"/>
                      </a:lnTo>
                      <a:lnTo>
                        <a:pt x="153" y="287"/>
                      </a:lnTo>
                      <a:lnTo>
                        <a:pt x="157" y="286"/>
                      </a:lnTo>
                      <a:lnTo>
                        <a:pt x="161" y="286"/>
                      </a:lnTo>
                      <a:lnTo>
                        <a:pt x="166" y="285"/>
                      </a:lnTo>
                      <a:lnTo>
                        <a:pt x="170" y="285"/>
                      </a:lnTo>
                      <a:lnTo>
                        <a:pt x="175" y="283"/>
                      </a:lnTo>
                      <a:lnTo>
                        <a:pt x="180" y="282"/>
                      </a:lnTo>
                      <a:lnTo>
                        <a:pt x="184" y="281"/>
                      </a:lnTo>
                      <a:lnTo>
                        <a:pt x="189" y="281"/>
                      </a:lnTo>
                      <a:lnTo>
                        <a:pt x="193" y="280"/>
                      </a:lnTo>
                      <a:lnTo>
                        <a:pt x="198" y="280"/>
                      </a:lnTo>
                      <a:lnTo>
                        <a:pt x="202" y="279"/>
                      </a:lnTo>
                      <a:lnTo>
                        <a:pt x="208" y="278"/>
                      </a:lnTo>
                      <a:lnTo>
                        <a:pt x="212" y="277"/>
                      </a:lnTo>
                      <a:lnTo>
                        <a:pt x="216" y="276"/>
                      </a:lnTo>
                      <a:lnTo>
                        <a:pt x="221" y="276"/>
                      </a:lnTo>
                      <a:lnTo>
                        <a:pt x="225" y="275"/>
                      </a:lnTo>
                      <a:lnTo>
                        <a:pt x="230" y="274"/>
                      </a:lnTo>
                      <a:lnTo>
                        <a:pt x="235" y="272"/>
                      </a:lnTo>
                      <a:lnTo>
                        <a:pt x="239" y="271"/>
                      </a:lnTo>
                      <a:lnTo>
                        <a:pt x="244" y="271"/>
                      </a:lnTo>
                      <a:lnTo>
                        <a:pt x="248" y="270"/>
                      </a:lnTo>
                      <a:lnTo>
                        <a:pt x="253" y="269"/>
                      </a:lnTo>
                      <a:lnTo>
                        <a:pt x="257" y="268"/>
                      </a:lnTo>
                      <a:lnTo>
                        <a:pt x="261" y="268"/>
                      </a:lnTo>
                      <a:lnTo>
                        <a:pt x="266" y="267"/>
                      </a:lnTo>
                      <a:lnTo>
                        <a:pt x="270" y="266"/>
                      </a:lnTo>
                      <a:lnTo>
                        <a:pt x="275" y="265"/>
                      </a:lnTo>
                      <a:lnTo>
                        <a:pt x="279" y="264"/>
                      </a:lnTo>
                      <a:lnTo>
                        <a:pt x="282" y="263"/>
                      </a:lnTo>
                      <a:lnTo>
                        <a:pt x="287" y="261"/>
                      </a:lnTo>
                      <a:lnTo>
                        <a:pt x="290" y="261"/>
                      </a:lnTo>
                      <a:lnTo>
                        <a:pt x="294" y="260"/>
                      </a:lnTo>
                      <a:lnTo>
                        <a:pt x="298" y="259"/>
                      </a:lnTo>
                      <a:lnTo>
                        <a:pt x="301" y="258"/>
                      </a:lnTo>
                      <a:lnTo>
                        <a:pt x="304" y="257"/>
                      </a:lnTo>
                      <a:lnTo>
                        <a:pt x="309" y="257"/>
                      </a:lnTo>
                      <a:lnTo>
                        <a:pt x="312" y="256"/>
                      </a:lnTo>
                      <a:lnTo>
                        <a:pt x="315" y="255"/>
                      </a:lnTo>
                      <a:lnTo>
                        <a:pt x="319" y="255"/>
                      </a:lnTo>
                      <a:lnTo>
                        <a:pt x="322" y="254"/>
                      </a:lnTo>
                      <a:lnTo>
                        <a:pt x="324" y="253"/>
                      </a:lnTo>
                      <a:lnTo>
                        <a:pt x="327" y="253"/>
                      </a:lnTo>
                      <a:lnTo>
                        <a:pt x="330" y="252"/>
                      </a:lnTo>
                      <a:lnTo>
                        <a:pt x="333" y="252"/>
                      </a:lnTo>
                      <a:lnTo>
                        <a:pt x="337" y="250"/>
                      </a:lnTo>
                      <a:lnTo>
                        <a:pt x="342" y="249"/>
                      </a:lnTo>
                      <a:lnTo>
                        <a:pt x="346" y="248"/>
                      </a:lnTo>
                      <a:lnTo>
                        <a:pt x="349" y="248"/>
                      </a:lnTo>
                      <a:lnTo>
                        <a:pt x="352" y="247"/>
                      </a:lnTo>
                      <a:lnTo>
                        <a:pt x="354" y="246"/>
                      </a:lnTo>
                      <a:lnTo>
                        <a:pt x="355" y="246"/>
                      </a:lnTo>
                      <a:lnTo>
                        <a:pt x="355" y="246"/>
                      </a:lnTo>
                      <a:lnTo>
                        <a:pt x="281" y="0"/>
                      </a:lnTo>
                      <a:lnTo>
                        <a:pt x="281" y="0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4" name="Freeform 21">
                  <a:extLst>
                    <a:ext uri="{FF2B5EF4-FFF2-40B4-BE49-F238E27FC236}">
                      <a16:creationId xmlns:a16="http://schemas.microsoft.com/office/drawing/2014/main" id="{8C1796A4-AAEA-4C22-A6BE-146DF3DB74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7026" y="1123951"/>
                  <a:ext cx="73025" cy="65088"/>
                </a:xfrm>
                <a:custGeom>
                  <a:avLst/>
                  <a:gdLst>
                    <a:gd name="T0" fmla="*/ 168 w 186"/>
                    <a:gd name="T1" fmla="*/ 75 h 165"/>
                    <a:gd name="T2" fmla="*/ 167 w 186"/>
                    <a:gd name="T3" fmla="*/ 74 h 165"/>
                    <a:gd name="T4" fmla="*/ 166 w 186"/>
                    <a:gd name="T5" fmla="*/ 71 h 165"/>
                    <a:gd name="T6" fmla="*/ 163 w 186"/>
                    <a:gd name="T7" fmla="*/ 67 h 165"/>
                    <a:gd name="T8" fmla="*/ 161 w 186"/>
                    <a:gd name="T9" fmla="*/ 63 h 165"/>
                    <a:gd name="T10" fmla="*/ 158 w 186"/>
                    <a:gd name="T11" fmla="*/ 60 h 165"/>
                    <a:gd name="T12" fmla="*/ 156 w 186"/>
                    <a:gd name="T13" fmla="*/ 57 h 165"/>
                    <a:gd name="T14" fmla="*/ 154 w 186"/>
                    <a:gd name="T15" fmla="*/ 55 h 165"/>
                    <a:gd name="T16" fmla="*/ 153 w 186"/>
                    <a:gd name="T17" fmla="*/ 53 h 165"/>
                    <a:gd name="T18" fmla="*/ 151 w 186"/>
                    <a:gd name="T19" fmla="*/ 49 h 165"/>
                    <a:gd name="T20" fmla="*/ 148 w 186"/>
                    <a:gd name="T21" fmla="*/ 47 h 165"/>
                    <a:gd name="T22" fmla="*/ 146 w 186"/>
                    <a:gd name="T23" fmla="*/ 44 h 165"/>
                    <a:gd name="T24" fmla="*/ 144 w 186"/>
                    <a:gd name="T25" fmla="*/ 42 h 165"/>
                    <a:gd name="T26" fmla="*/ 142 w 186"/>
                    <a:gd name="T27" fmla="*/ 39 h 165"/>
                    <a:gd name="T28" fmla="*/ 139 w 186"/>
                    <a:gd name="T29" fmla="*/ 37 h 165"/>
                    <a:gd name="T30" fmla="*/ 136 w 186"/>
                    <a:gd name="T31" fmla="*/ 36 h 165"/>
                    <a:gd name="T32" fmla="*/ 133 w 186"/>
                    <a:gd name="T33" fmla="*/ 36 h 165"/>
                    <a:gd name="T34" fmla="*/ 131 w 186"/>
                    <a:gd name="T35" fmla="*/ 35 h 165"/>
                    <a:gd name="T36" fmla="*/ 128 w 186"/>
                    <a:gd name="T37" fmla="*/ 35 h 165"/>
                    <a:gd name="T38" fmla="*/ 124 w 186"/>
                    <a:gd name="T39" fmla="*/ 35 h 165"/>
                    <a:gd name="T40" fmla="*/ 122 w 186"/>
                    <a:gd name="T41" fmla="*/ 35 h 165"/>
                    <a:gd name="T42" fmla="*/ 118 w 186"/>
                    <a:gd name="T43" fmla="*/ 35 h 165"/>
                    <a:gd name="T44" fmla="*/ 114 w 186"/>
                    <a:gd name="T45" fmla="*/ 35 h 165"/>
                    <a:gd name="T46" fmla="*/ 111 w 186"/>
                    <a:gd name="T47" fmla="*/ 35 h 165"/>
                    <a:gd name="T48" fmla="*/ 108 w 186"/>
                    <a:gd name="T49" fmla="*/ 35 h 165"/>
                    <a:gd name="T50" fmla="*/ 105 w 186"/>
                    <a:gd name="T51" fmla="*/ 34 h 165"/>
                    <a:gd name="T52" fmla="*/ 101 w 186"/>
                    <a:gd name="T53" fmla="*/ 34 h 165"/>
                    <a:gd name="T54" fmla="*/ 97 w 186"/>
                    <a:gd name="T55" fmla="*/ 34 h 165"/>
                    <a:gd name="T56" fmla="*/ 94 w 186"/>
                    <a:gd name="T57" fmla="*/ 33 h 165"/>
                    <a:gd name="T58" fmla="*/ 90 w 186"/>
                    <a:gd name="T59" fmla="*/ 31 h 165"/>
                    <a:gd name="T60" fmla="*/ 86 w 186"/>
                    <a:gd name="T61" fmla="*/ 29 h 165"/>
                    <a:gd name="T62" fmla="*/ 81 w 186"/>
                    <a:gd name="T63" fmla="*/ 26 h 165"/>
                    <a:gd name="T64" fmla="*/ 78 w 186"/>
                    <a:gd name="T65" fmla="*/ 24 h 165"/>
                    <a:gd name="T66" fmla="*/ 74 w 186"/>
                    <a:gd name="T67" fmla="*/ 21 h 165"/>
                    <a:gd name="T68" fmla="*/ 70 w 186"/>
                    <a:gd name="T69" fmla="*/ 18 h 165"/>
                    <a:gd name="T70" fmla="*/ 67 w 186"/>
                    <a:gd name="T71" fmla="*/ 15 h 165"/>
                    <a:gd name="T72" fmla="*/ 65 w 186"/>
                    <a:gd name="T73" fmla="*/ 13 h 165"/>
                    <a:gd name="T74" fmla="*/ 62 w 186"/>
                    <a:gd name="T75" fmla="*/ 10 h 165"/>
                    <a:gd name="T76" fmla="*/ 58 w 186"/>
                    <a:gd name="T77" fmla="*/ 7 h 165"/>
                    <a:gd name="T78" fmla="*/ 56 w 186"/>
                    <a:gd name="T79" fmla="*/ 4 h 165"/>
                    <a:gd name="T80" fmla="*/ 55 w 186"/>
                    <a:gd name="T81" fmla="*/ 3 h 165"/>
                    <a:gd name="T82" fmla="*/ 52 w 186"/>
                    <a:gd name="T83" fmla="*/ 0 h 165"/>
                    <a:gd name="T84" fmla="*/ 52 w 186"/>
                    <a:gd name="T85" fmla="*/ 0 h 165"/>
                    <a:gd name="T86" fmla="*/ 26 w 186"/>
                    <a:gd name="T87" fmla="*/ 12 h 165"/>
                    <a:gd name="T88" fmla="*/ 36 w 186"/>
                    <a:gd name="T89" fmla="*/ 29 h 165"/>
                    <a:gd name="T90" fmla="*/ 7 w 186"/>
                    <a:gd name="T91" fmla="*/ 38 h 165"/>
                    <a:gd name="T92" fmla="*/ 0 w 186"/>
                    <a:gd name="T93" fmla="*/ 66 h 165"/>
                    <a:gd name="T94" fmla="*/ 9 w 186"/>
                    <a:gd name="T95" fmla="*/ 85 h 165"/>
                    <a:gd name="T96" fmla="*/ 9 w 186"/>
                    <a:gd name="T97" fmla="*/ 135 h 165"/>
                    <a:gd name="T98" fmla="*/ 76 w 186"/>
                    <a:gd name="T99" fmla="*/ 165 h 165"/>
                    <a:gd name="T100" fmla="*/ 186 w 186"/>
                    <a:gd name="T101" fmla="*/ 113 h 165"/>
                    <a:gd name="T102" fmla="*/ 168 w 186"/>
                    <a:gd name="T103" fmla="*/ 75 h 165"/>
                    <a:gd name="T104" fmla="*/ 168 w 186"/>
                    <a:gd name="T105" fmla="*/ 75 h 16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</a:cxnLst>
                  <a:rect l="0" t="0" r="r" b="b"/>
                  <a:pathLst>
                    <a:path w="186" h="165">
                      <a:moveTo>
                        <a:pt x="168" y="75"/>
                      </a:moveTo>
                      <a:lnTo>
                        <a:pt x="167" y="74"/>
                      </a:lnTo>
                      <a:lnTo>
                        <a:pt x="166" y="71"/>
                      </a:lnTo>
                      <a:lnTo>
                        <a:pt x="163" y="67"/>
                      </a:lnTo>
                      <a:lnTo>
                        <a:pt x="161" y="63"/>
                      </a:lnTo>
                      <a:lnTo>
                        <a:pt x="158" y="60"/>
                      </a:lnTo>
                      <a:lnTo>
                        <a:pt x="156" y="57"/>
                      </a:lnTo>
                      <a:lnTo>
                        <a:pt x="154" y="55"/>
                      </a:lnTo>
                      <a:lnTo>
                        <a:pt x="153" y="53"/>
                      </a:lnTo>
                      <a:lnTo>
                        <a:pt x="151" y="49"/>
                      </a:lnTo>
                      <a:lnTo>
                        <a:pt x="148" y="47"/>
                      </a:lnTo>
                      <a:lnTo>
                        <a:pt x="146" y="44"/>
                      </a:lnTo>
                      <a:lnTo>
                        <a:pt x="144" y="42"/>
                      </a:lnTo>
                      <a:lnTo>
                        <a:pt x="142" y="39"/>
                      </a:lnTo>
                      <a:lnTo>
                        <a:pt x="139" y="37"/>
                      </a:lnTo>
                      <a:lnTo>
                        <a:pt x="136" y="36"/>
                      </a:lnTo>
                      <a:lnTo>
                        <a:pt x="133" y="36"/>
                      </a:lnTo>
                      <a:lnTo>
                        <a:pt x="131" y="35"/>
                      </a:lnTo>
                      <a:lnTo>
                        <a:pt x="128" y="35"/>
                      </a:lnTo>
                      <a:lnTo>
                        <a:pt x="124" y="35"/>
                      </a:lnTo>
                      <a:lnTo>
                        <a:pt x="122" y="35"/>
                      </a:lnTo>
                      <a:lnTo>
                        <a:pt x="118" y="35"/>
                      </a:lnTo>
                      <a:lnTo>
                        <a:pt x="114" y="35"/>
                      </a:lnTo>
                      <a:lnTo>
                        <a:pt x="111" y="35"/>
                      </a:lnTo>
                      <a:lnTo>
                        <a:pt x="108" y="35"/>
                      </a:lnTo>
                      <a:lnTo>
                        <a:pt x="105" y="34"/>
                      </a:lnTo>
                      <a:lnTo>
                        <a:pt x="101" y="34"/>
                      </a:lnTo>
                      <a:lnTo>
                        <a:pt x="97" y="34"/>
                      </a:lnTo>
                      <a:lnTo>
                        <a:pt x="94" y="33"/>
                      </a:lnTo>
                      <a:lnTo>
                        <a:pt x="90" y="31"/>
                      </a:lnTo>
                      <a:lnTo>
                        <a:pt x="86" y="29"/>
                      </a:lnTo>
                      <a:lnTo>
                        <a:pt x="81" y="26"/>
                      </a:lnTo>
                      <a:lnTo>
                        <a:pt x="78" y="24"/>
                      </a:lnTo>
                      <a:lnTo>
                        <a:pt x="74" y="21"/>
                      </a:lnTo>
                      <a:lnTo>
                        <a:pt x="70" y="18"/>
                      </a:lnTo>
                      <a:lnTo>
                        <a:pt x="67" y="15"/>
                      </a:lnTo>
                      <a:lnTo>
                        <a:pt x="65" y="13"/>
                      </a:lnTo>
                      <a:lnTo>
                        <a:pt x="62" y="10"/>
                      </a:lnTo>
                      <a:lnTo>
                        <a:pt x="58" y="7"/>
                      </a:lnTo>
                      <a:lnTo>
                        <a:pt x="56" y="4"/>
                      </a:lnTo>
                      <a:lnTo>
                        <a:pt x="55" y="3"/>
                      </a:lnTo>
                      <a:lnTo>
                        <a:pt x="52" y="0"/>
                      </a:lnTo>
                      <a:lnTo>
                        <a:pt x="52" y="0"/>
                      </a:lnTo>
                      <a:lnTo>
                        <a:pt x="26" y="12"/>
                      </a:lnTo>
                      <a:lnTo>
                        <a:pt x="36" y="29"/>
                      </a:lnTo>
                      <a:lnTo>
                        <a:pt x="7" y="38"/>
                      </a:lnTo>
                      <a:lnTo>
                        <a:pt x="0" y="66"/>
                      </a:lnTo>
                      <a:lnTo>
                        <a:pt x="9" y="85"/>
                      </a:lnTo>
                      <a:lnTo>
                        <a:pt x="9" y="135"/>
                      </a:lnTo>
                      <a:lnTo>
                        <a:pt x="76" y="165"/>
                      </a:lnTo>
                      <a:lnTo>
                        <a:pt x="186" y="113"/>
                      </a:lnTo>
                      <a:lnTo>
                        <a:pt x="168" y="75"/>
                      </a:lnTo>
                      <a:lnTo>
                        <a:pt x="168" y="75"/>
                      </a:lnTo>
                      <a:close/>
                    </a:path>
                  </a:pathLst>
                </a:custGeom>
                <a:solidFill>
                  <a:srgbClr val="2E332E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5" name="Freeform 22">
                  <a:extLst>
                    <a:ext uri="{FF2B5EF4-FFF2-40B4-BE49-F238E27FC236}">
                      <a16:creationId xmlns:a16="http://schemas.microsoft.com/office/drawing/2014/main" id="{3616190A-B62D-4EB2-BB2C-750AF985A6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137026" y="1139826"/>
                  <a:ext cx="31750" cy="41275"/>
                </a:xfrm>
                <a:custGeom>
                  <a:avLst/>
                  <a:gdLst>
                    <a:gd name="T0" fmla="*/ 39 w 80"/>
                    <a:gd name="T1" fmla="*/ 15 h 103"/>
                    <a:gd name="T2" fmla="*/ 77 w 80"/>
                    <a:gd name="T3" fmla="*/ 17 h 103"/>
                    <a:gd name="T4" fmla="*/ 80 w 80"/>
                    <a:gd name="T5" fmla="*/ 42 h 103"/>
                    <a:gd name="T6" fmla="*/ 45 w 80"/>
                    <a:gd name="T7" fmla="*/ 50 h 103"/>
                    <a:gd name="T8" fmla="*/ 51 w 80"/>
                    <a:gd name="T9" fmla="*/ 103 h 103"/>
                    <a:gd name="T10" fmla="*/ 8 w 80"/>
                    <a:gd name="T11" fmla="*/ 92 h 103"/>
                    <a:gd name="T12" fmla="*/ 9 w 80"/>
                    <a:gd name="T13" fmla="*/ 44 h 103"/>
                    <a:gd name="T14" fmla="*/ 0 w 80"/>
                    <a:gd name="T15" fmla="*/ 23 h 103"/>
                    <a:gd name="T16" fmla="*/ 4 w 80"/>
                    <a:gd name="T17" fmla="*/ 0 h 103"/>
                    <a:gd name="T18" fmla="*/ 39 w 80"/>
                    <a:gd name="T19" fmla="*/ 15 h 103"/>
                    <a:gd name="T20" fmla="*/ 39 w 80"/>
                    <a:gd name="T21" fmla="*/ 15 h 1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80" h="103">
                      <a:moveTo>
                        <a:pt x="39" y="15"/>
                      </a:moveTo>
                      <a:lnTo>
                        <a:pt x="77" y="17"/>
                      </a:lnTo>
                      <a:lnTo>
                        <a:pt x="80" y="42"/>
                      </a:lnTo>
                      <a:lnTo>
                        <a:pt x="45" y="50"/>
                      </a:lnTo>
                      <a:lnTo>
                        <a:pt x="51" y="103"/>
                      </a:lnTo>
                      <a:lnTo>
                        <a:pt x="8" y="92"/>
                      </a:lnTo>
                      <a:lnTo>
                        <a:pt x="9" y="44"/>
                      </a:lnTo>
                      <a:lnTo>
                        <a:pt x="0" y="23"/>
                      </a:lnTo>
                      <a:lnTo>
                        <a:pt x="4" y="0"/>
                      </a:lnTo>
                      <a:lnTo>
                        <a:pt x="39" y="15"/>
                      </a:lnTo>
                      <a:lnTo>
                        <a:pt x="39" y="15"/>
                      </a:lnTo>
                      <a:close/>
                    </a:path>
                  </a:pathLst>
                </a:custGeom>
                <a:solidFill>
                  <a:srgbClr val="FF805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6" name="Freeform 23">
                  <a:extLst>
                    <a:ext uri="{FF2B5EF4-FFF2-40B4-BE49-F238E27FC236}">
                      <a16:creationId xmlns:a16="http://schemas.microsoft.com/office/drawing/2014/main" id="{F443AE27-029C-44CE-AF74-350D89AF50C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6876" y="1093788"/>
                  <a:ext cx="95250" cy="73025"/>
                </a:xfrm>
                <a:custGeom>
                  <a:avLst/>
                  <a:gdLst>
                    <a:gd name="T0" fmla="*/ 209 w 239"/>
                    <a:gd name="T1" fmla="*/ 117 h 185"/>
                    <a:gd name="T2" fmla="*/ 207 w 239"/>
                    <a:gd name="T3" fmla="*/ 118 h 185"/>
                    <a:gd name="T4" fmla="*/ 202 w 239"/>
                    <a:gd name="T5" fmla="*/ 122 h 185"/>
                    <a:gd name="T6" fmla="*/ 195 w 239"/>
                    <a:gd name="T7" fmla="*/ 128 h 185"/>
                    <a:gd name="T8" fmla="*/ 187 w 239"/>
                    <a:gd name="T9" fmla="*/ 135 h 185"/>
                    <a:gd name="T10" fmla="*/ 183 w 239"/>
                    <a:gd name="T11" fmla="*/ 139 h 185"/>
                    <a:gd name="T12" fmla="*/ 177 w 239"/>
                    <a:gd name="T13" fmla="*/ 142 h 185"/>
                    <a:gd name="T14" fmla="*/ 173 w 239"/>
                    <a:gd name="T15" fmla="*/ 146 h 185"/>
                    <a:gd name="T16" fmla="*/ 167 w 239"/>
                    <a:gd name="T17" fmla="*/ 151 h 185"/>
                    <a:gd name="T18" fmla="*/ 163 w 239"/>
                    <a:gd name="T19" fmla="*/ 154 h 185"/>
                    <a:gd name="T20" fmla="*/ 157 w 239"/>
                    <a:gd name="T21" fmla="*/ 157 h 185"/>
                    <a:gd name="T22" fmla="*/ 148 w 239"/>
                    <a:gd name="T23" fmla="*/ 164 h 185"/>
                    <a:gd name="T24" fmla="*/ 140 w 239"/>
                    <a:gd name="T25" fmla="*/ 167 h 185"/>
                    <a:gd name="T26" fmla="*/ 132 w 239"/>
                    <a:gd name="T27" fmla="*/ 171 h 185"/>
                    <a:gd name="T28" fmla="*/ 127 w 239"/>
                    <a:gd name="T29" fmla="*/ 173 h 185"/>
                    <a:gd name="T30" fmla="*/ 122 w 239"/>
                    <a:gd name="T31" fmla="*/ 174 h 185"/>
                    <a:gd name="T32" fmla="*/ 116 w 239"/>
                    <a:gd name="T33" fmla="*/ 174 h 185"/>
                    <a:gd name="T34" fmla="*/ 81 w 239"/>
                    <a:gd name="T35" fmla="*/ 149 h 185"/>
                    <a:gd name="T36" fmla="*/ 34 w 239"/>
                    <a:gd name="T37" fmla="*/ 185 h 185"/>
                    <a:gd name="T38" fmla="*/ 0 w 239"/>
                    <a:gd name="T39" fmla="*/ 148 h 185"/>
                    <a:gd name="T40" fmla="*/ 4 w 239"/>
                    <a:gd name="T41" fmla="*/ 145 h 185"/>
                    <a:gd name="T42" fmla="*/ 10 w 239"/>
                    <a:gd name="T43" fmla="*/ 144 h 185"/>
                    <a:gd name="T44" fmla="*/ 14 w 239"/>
                    <a:gd name="T45" fmla="*/ 142 h 185"/>
                    <a:gd name="T46" fmla="*/ 20 w 239"/>
                    <a:gd name="T47" fmla="*/ 141 h 185"/>
                    <a:gd name="T48" fmla="*/ 26 w 239"/>
                    <a:gd name="T49" fmla="*/ 139 h 185"/>
                    <a:gd name="T50" fmla="*/ 34 w 239"/>
                    <a:gd name="T51" fmla="*/ 135 h 185"/>
                    <a:gd name="T52" fmla="*/ 43 w 239"/>
                    <a:gd name="T53" fmla="*/ 133 h 185"/>
                    <a:gd name="T54" fmla="*/ 51 w 239"/>
                    <a:gd name="T55" fmla="*/ 129 h 185"/>
                    <a:gd name="T56" fmla="*/ 58 w 239"/>
                    <a:gd name="T57" fmla="*/ 127 h 185"/>
                    <a:gd name="T58" fmla="*/ 63 w 239"/>
                    <a:gd name="T59" fmla="*/ 124 h 185"/>
                    <a:gd name="T60" fmla="*/ 68 w 239"/>
                    <a:gd name="T61" fmla="*/ 122 h 185"/>
                    <a:gd name="T62" fmla="*/ 73 w 239"/>
                    <a:gd name="T63" fmla="*/ 119 h 185"/>
                    <a:gd name="T64" fmla="*/ 78 w 239"/>
                    <a:gd name="T65" fmla="*/ 117 h 185"/>
                    <a:gd name="T66" fmla="*/ 84 w 239"/>
                    <a:gd name="T67" fmla="*/ 114 h 185"/>
                    <a:gd name="T68" fmla="*/ 89 w 239"/>
                    <a:gd name="T69" fmla="*/ 111 h 185"/>
                    <a:gd name="T70" fmla="*/ 95 w 239"/>
                    <a:gd name="T71" fmla="*/ 109 h 185"/>
                    <a:gd name="T72" fmla="*/ 100 w 239"/>
                    <a:gd name="T73" fmla="*/ 106 h 185"/>
                    <a:gd name="T74" fmla="*/ 106 w 239"/>
                    <a:gd name="T75" fmla="*/ 103 h 185"/>
                    <a:gd name="T76" fmla="*/ 111 w 239"/>
                    <a:gd name="T77" fmla="*/ 99 h 185"/>
                    <a:gd name="T78" fmla="*/ 118 w 239"/>
                    <a:gd name="T79" fmla="*/ 96 h 185"/>
                    <a:gd name="T80" fmla="*/ 123 w 239"/>
                    <a:gd name="T81" fmla="*/ 92 h 185"/>
                    <a:gd name="T82" fmla="*/ 129 w 239"/>
                    <a:gd name="T83" fmla="*/ 88 h 185"/>
                    <a:gd name="T84" fmla="*/ 135 w 239"/>
                    <a:gd name="T85" fmla="*/ 85 h 185"/>
                    <a:gd name="T86" fmla="*/ 141 w 239"/>
                    <a:gd name="T87" fmla="*/ 80 h 185"/>
                    <a:gd name="T88" fmla="*/ 146 w 239"/>
                    <a:gd name="T89" fmla="*/ 76 h 185"/>
                    <a:gd name="T90" fmla="*/ 153 w 239"/>
                    <a:gd name="T91" fmla="*/ 73 h 185"/>
                    <a:gd name="T92" fmla="*/ 158 w 239"/>
                    <a:gd name="T93" fmla="*/ 68 h 185"/>
                    <a:gd name="T94" fmla="*/ 164 w 239"/>
                    <a:gd name="T95" fmla="*/ 64 h 185"/>
                    <a:gd name="T96" fmla="*/ 169 w 239"/>
                    <a:gd name="T97" fmla="*/ 59 h 185"/>
                    <a:gd name="T98" fmla="*/ 175 w 239"/>
                    <a:gd name="T99" fmla="*/ 55 h 185"/>
                    <a:gd name="T100" fmla="*/ 179 w 239"/>
                    <a:gd name="T101" fmla="*/ 51 h 185"/>
                    <a:gd name="T102" fmla="*/ 185 w 239"/>
                    <a:gd name="T103" fmla="*/ 47 h 185"/>
                    <a:gd name="T104" fmla="*/ 190 w 239"/>
                    <a:gd name="T105" fmla="*/ 43 h 185"/>
                    <a:gd name="T106" fmla="*/ 195 w 239"/>
                    <a:gd name="T107" fmla="*/ 38 h 185"/>
                    <a:gd name="T108" fmla="*/ 201 w 239"/>
                    <a:gd name="T109" fmla="*/ 34 h 185"/>
                    <a:gd name="T110" fmla="*/ 210 w 239"/>
                    <a:gd name="T111" fmla="*/ 25 h 185"/>
                    <a:gd name="T112" fmla="*/ 218 w 239"/>
                    <a:gd name="T113" fmla="*/ 19 h 185"/>
                    <a:gd name="T114" fmla="*/ 224 w 239"/>
                    <a:gd name="T115" fmla="*/ 13 h 185"/>
                    <a:gd name="T116" fmla="*/ 230 w 239"/>
                    <a:gd name="T117" fmla="*/ 9 h 185"/>
                    <a:gd name="T118" fmla="*/ 233 w 239"/>
                    <a:gd name="T119" fmla="*/ 4 h 185"/>
                    <a:gd name="T120" fmla="*/ 239 w 239"/>
                    <a:gd name="T121" fmla="*/ 1 h 185"/>
                    <a:gd name="T122" fmla="*/ 239 w 239"/>
                    <a:gd name="T123" fmla="*/ 0 h 1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  <a:cxn ang="0">
                      <a:pos x="T122" y="T123"/>
                    </a:cxn>
                  </a:cxnLst>
                  <a:rect l="0" t="0" r="r" b="b"/>
                  <a:pathLst>
                    <a:path w="239" h="185">
                      <a:moveTo>
                        <a:pt x="239" y="0"/>
                      </a:moveTo>
                      <a:lnTo>
                        <a:pt x="209" y="117"/>
                      </a:lnTo>
                      <a:lnTo>
                        <a:pt x="208" y="117"/>
                      </a:lnTo>
                      <a:lnTo>
                        <a:pt x="207" y="118"/>
                      </a:lnTo>
                      <a:lnTo>
                        <a:pt x="205" y="119"/>
                      </a:lnTo>
                      <a:lnTo>
                        <a:pt x="202" y="122"/>
                      </a:lnTo>
                      <a:lnTo>
                        <a:pt x="199" y="124"/>
                      </a:lnTo>
                      <a:lnTo>
                        <a:pt x="195" y="128"/>
                      </a:lnTo>
                      <a:lnTo>
                        <a:pt x="191" y="131"/>
                      </a:lnTo>
                      <a:lnTo>
                        <a:pt x="187" y="135"/>
                      </a:lnTo>
                      <a:lnTo>
                        <a:pt x="185" y="137"/>
                      </a:lnTo>
                      <a:lnTo>
                        <a:pt x="183" y="139"/>
                      </a:lnTo>
                      <a:lnTo>
                        <a:pt x="179" y="140"/>
                      </a:lnTo>
                      <a:lnTo>
                        <a:pt x="177" y="142"/>
                      </a:lnTo>
                      <a:lnTo>
                        <a:pt x="175" y="144"/>
                      </a:lnTo>
                      <a:lnTo>
                        <a:pt x="173" y="146"/>
                      </a:lnTo>
                      <a:lnTo>
                        <a:pt x="170" y="149"/>
                      </a:lnTo>
                      <a:lnTo>
                        <a:pt x="167" y="151"/>
                      </a:lnTo>
                      <a:lnTo>
                        <a:pt x="165" y="152"/>
                      </a:lnTo>
                      <a:lnTo>
                        <a:pt x="163" y="154"/>
                      </a:lnTo>
                      <a:lnTo>
                        <a:pt x="159" y="155"/>
                      </a:lnTo>
                      <a:lnTo>
                        <a:pt x="157" y="157"/>
                      </a:lnTo>
                      <a:lnTo>
                        <a:pt x="153" y="161"/>
                      </a:lnTo>
                      <a:lnTo>
                        <a:pt x="148" y="164"/>
                      </a:lnTo>
                      <a:lnTo>
                        <a:pt x="144" y="166"/>
                      </a:lnTo>
                      <a:lnTo>
                        <a:pt x="140" y="167"/>
                      </a:lnTo>
                      <a:lnTo>
                        <a:pt x="135" y="170"/>
                      </a:lnTo>
                      <a:lnTo>
                        <a:pt x="132" y="171"/>
                      </a:lnTo>
                      <a:lnTo>
                        <a:pt x="129" y="172"/>
                      </a:lnTo>
                      <a:lnTo>
                        <a:pt x="127" y="173"/>
                      </a:lnTo>
                      <a:lnTo>
                        <a:pt x="123" y="173"/>
                      </a:lnTo>
                      <a:lnTo>
                        <a:pt x="122" y="174"/>
                      </a:lnTo>
                      <a:lnTo>
                        <a:pt x="118" y="174"/>
                      </a:lnTo>
                      <a:lnTo>
                        <a:pt x="116" y="174"/>
                      </a:lnTo>
                      <a:lnTo>
                        <a:pt x="113" y="174"/>
                      </a:lnTo>
                      <a:lnTo>
                        <a:pt x="81" y="149"/>
                      </a:lnTo>
                      <a:lnTo>
                        <a:pt x="87" y="182"/>
                      </a:lnTo>
                      <a:lnTo>
                        <a:pt x="34" y="185"/>
                      </a:lnTo>
                      <a:lnTo>
                        <a:pt x="0" y="148"/>
                      </a:lnTo>
                      <a:lnTo>
                        <a:pt x="0" y="148"/>
                      </a:lnTo>
                      <a:lnTo>
                        <a:pt x="1" y="146"/>
                      </a:lnTo>
                      <a:lnTo>
                        <a:pt x="4" y="145"/>
                      </a:lnTo>
                      <a:lnTo>
                        <a:pt x="8" y="145"/>
                      </a:lnTo>
                      <a:lnTo>
                        <a:pt x="10" y="144"/>
                      </a:lnTo>
                      <a:lnTo>
                        <a:pt x="12" y="143"/>
                      </a:lnTo>
                      <a:lnTo>
                        <a:pt x="14" y="142"/>
                      </a:lnTo>
                      <a:lnTo>
                        <a:pt x="18" y="142"/>
                      </a:lnTo>
                      <a:lnTo>
                        <a:pt x="20" y="141"/>
                      </a:lnTo>
                      <a:lnTo>
                        <a:pt x="24" y="140"/>
                      </a:lnTo>
                      <a:lnTo>
                        <a:pt x="26" y="139"/>
                      </a:lnTo>
                      <a:lnTo>
                        <a:pt x="31" y="138"/>
                      </a:lnTo>
                      <a:lnTo>
                        <a:pt x="34" y="135"/>
                      </a:lnTo>
                      <a:lnTo>
                        <a:pt x="39" y="134"/>
                      </a:lnTo>
                      <a:lnTo>
                        <a:pt x="43" y="133"/>
                      </a:lnTo>
                      <a:lnTo>
                        <a:pt x="47" y="131"/>
                      </a:lnTo>
                      <a:lnTo>
                        <a:pt x="51" y="129"/>
                      </a:lnTo>
                      <a:lnTo>
                        <a:pt x="56" y="127"/>
                      </a:lnTo>
                      <a:lnTo>
                        <a:pt x="58" y="127"/>
                      </a:lnTo>
                      <a:lnTo>
                        <a:pt x="61" y="126"/>
                      </a:lnTo>
                      <a:lnTo>
                        <a:pt x="63" y="124"/>
                      </a:lnTo>
                      <a:lnTo>
                        <a:pt x="65" y="123"/>
                      </a:lnTo>
                      <a:lnTo>
                        <a:pt x="68" y="122"/>
                      </a:lnTo>
                      <a:lnTo>
                        <a:pt x="70" y="121"/>
                      </a:lnTo>
                      <a:lnTo>
                        <a:pt x="73" y="119"/>
                      </a:lnTo>
                      <a:lnTo>
                        <a:pt x="75" y="118"/>
                      </a:lnTo>
                      <a:lnTo>
                        <a:pt x="78" y="117"/>
                      </a:lnTo>
                      <a:lnTo>
                        <a:pt x="80" y="116"/>
                      </a:lnTo>
                      <a:lnTo>
                        <a:pt x="84" y="114"/>
                      </a:lnTo>
                      <a:lnTo>
                        <a:pt x="86" y="113"/>
                      </a:lnTo>
                      <a:lnTo>
                        <a:pt x="89" y="111"/>
                      </a:lnTo>
                      <a:lnTo>
                        <a:pt x="91" y="110"/>
                      </a:lnTo>
                      <a:lnTo>
                        <a:pt x="95" y="109"/>
                      </a:lnTo>
                      <a:lnTo>
                        <a:pt x="97" y="108"/>
                      </a:lnTo>
                      <a:lnTo>
                        <a:pt x="100" y="106"/>
                      </a:lnTo>
                      <a:lnTo>
                        <a:pt x="102" y="105"/>
                      </a:lnTo>
                      <a:lnTo>
                        <a:pt x="106" y="103"/>
                      </a:lnTo>
                      <a:lnTo>
                        <a:pt x="109" y="101"/>
                      </a:lnTo>
                      <a:lnTo>
                        <a:pt x="111" y="99"/>
                      </a:lnTo>
                      <a:lnTo>
                        <a:pt x="114" y="98"/>
                      </a:lnTo>
                      <a:lnTo>
                        <a:pt x="118" y="96"/>
                      </a:lnTo>
                      <a:lnTo>
                        <a:pt x="120" y="95"/>
                      </a:lnTo>
                      <a:lnTo>
                        <a:pt x="123" y="92"/>
                      </a:lnTo>
                      <a:lnTo>
                        <a:pt x="127" y="90"/>
                      </a:lnTo>
                      <a:lnTo>
                        <a:pt x="129" y="88"/>
                      </a:lnTo>
                      <a:lnTo>
                        <a:pt x="132" y="87"/>
                      </a:lnTo>
                      <a:lnTo>
                        <a:pt x="135" y="85"/>
                      </a:lnTo>
                      <a:lnTo>
                        <a:pt x="137" y="83"/>
                      </a:lnTo>
                      <a:lnTo>
                        <a:pt x="141" y="80"/>
                      </a:lnTo>
                      <a:lnTo>
                        <a:pt x="144" y="78"/>
                      </a:lnTo>
                      <a:lnTo>
                        <a:pt x="146" y="76"/>
                      </a:lnTo>
                      <a:lnTo>
                        <a:pt x="150" y="75"/>
                      </a:lnTo>
                      <a:lnTo>
                        <a:pt x="153" y="73"/>
                      </a:lnTo>
                      <a:lnTo>
                        <a:pt x="156" y="70"/>
                      </a:lnTo>
                      <a:lnTo>
                        <a:pt x="158" y="68"/>
                      </a:lnTo>
                      <a:lnTo>
                        <a:pt x="161" y="66"/>
                      </a:lnTo>
                      <a:lnTo>
                        <a:pt x="164" y="64"/>
                      </a:lnTo>
                      <a:lnTo>
                        <a:pt x="166" y="62"/>
                      </a:lnTo>
                      <a:lnTo>
                        <a:pt x="169" y="59"/>
                      </a:lnTo>
                      <a:lnTo>
                        <a:pt x="172" y="57"/>
                      </a:lnTo>
                      <a:lnTo>
                        <a:pt x="175" y="55"/>
                      </a:lnTo>
                      <a:lnTo>
                        <a:pt x="177" y="54"/>
                      </a:lnTo>
                      <a:lnTo>
                        <a:pt x="179" y="51"/>
                      </a:lnTo>
                      <a:lnTo>
                        <a:pt x="183" y="49"/>
                      </a:lnTo>
                      <a:lnTo>
                        <a:pt x="185" y="47"/>
                      </a:lnTo>
                      <a:lnTo>
                        <a:pt x="188" y="45"/>
                      </a:lnTo>
                      <a:lnTo>
                        <a:pt x="190" y="43"/>
                      </a:lnTo>
                      <a:lnTo>
                        <a:pt x="192" y="42"/>
                      </a:lnTo>
                      <a:lnTo>
                        <a:pt x="195" y="38"/>
                      </a:lnTo>
                      <a:lnTo>
                        <a:pt x="198" y="37"/>
                      </a:lnTo>
                      <a:lnTo>
                        <a:pt x="201" y="34"/>
                      </a:lnTo>
                      <a:lnTo>
                        <a:pt x="206" y="30"/>
                      </a:lnTo>
                      <a:lnTo>
                        <a:pt x="210" y="25"/>
                      </a:lnTo>
                      <a:lnTo>
                        <a:pt x="214" y="23"/>
                      </a:lnTo>
                      <a:lnTo>
                        <a:pt x="218" y="19"/>
                      </a:lnTo>
                      <a:lnTo>
                        <a:pt x="221" y="16"/>
                      </a:lnTo>
                      <a:lnTo>
                        <a:pt x="224" y="13"/>
                      </a:lnTo>
                      <a:lnTo>
                        <a:pt x="228" y="11"/>
                      </a:lnTo>
                      <a:lnTo>
                        <a:pt x="230" y="9"/>
                      </a:lnTo>
                      <a:lnTo>
                        <a:pt x="232" y="7"/>
                      </a:lnTo>
                      <a:lnTo>
                        <a:pt x="233" y="4"/>
                      </a:lnTo>
                      <a:lnTo>
                        <a:pt x="236" y="3"/>
                      </a:lnTo>
                      <a:lnTo>
                        <a:pt x="239" y="1"/>
                      </a:lnTo>
                      <a:lnTo>
                        <a:pt x="239" y="0"/>
                      </a:lnTo>
                      <a:lnTo>
                        <a:pt x="239" y="0"/>
                      </a:lnTo>
                      <a:close/>
                    </a:path>
                  </a:pathLst>
                </a:custGeom>
                <a:solidFill>
                  <a:srgbClr val="CC99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7" name="Freeform 24">
                  <a:extLst>
                    <a:ext uri="{FF2B5EF4-FFF2-40B4-BE49-F238E27FC236}">
                      <a16:creationId xmlns:a16="http://schemas.microsoft.com/office/drawing/2014/main" id="{6BFA2EF4-4FD1-48C9-A021-4D49D191CFD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75151" y="1038226"/>
                  <a:ext cx="131763" cy="44450"/>
                </a:xfrm>
                <a:custGeom>
                  <a:avLst/>
                  <a:gdLst>
                    <a:gd name="T0" fmla="*/ 6 w 330"/>
                    <a:gd name="T1" fmla="*/ 45 h 110"/>
                    <a:gd name="T2" fmla="*/ 19 w 330"/>
                    <a:gd name="T3" fmla="*/ 43 h 110"/>
                    <a:gd name="T4" fmla="*/ 35 w 330"/>
                    <a:gd name="T5" fmla="*/ 38 h 110"/>
                    <a:gd name="T6" fmla="*/ 45 w 330"/>
                    <a:gd name="T7" fmla="*/ 37 h 110"/>
                    <a:gd name="T8" fmla="*/ 56 w 330"/>
                    <a:gd name="T9" fmla="*/ 35 h 110"/>
                    <a:gd name="T10" fmla="*/ 69 w 330"/>
                    <a:gd name="T11" fmla="*/ 34 h 110"/>
                    <a:gd name="T12" fmla="*/ 81 w 330"/>
                    <a:gd name="T13" fmla="*/ 33 h 110"/>
                    <a:gd name="T14" fmla="*/ 94 w 330"/>
                    <a:gd name="T15" fmla="*/ 31 h 110"/>
                    <a:gd name="T16" fmla="*/ 107 w 330"/>
                    <a:gd name="T17" fmla="*/ 30 h 110"/>
                    <a:gd name="T18" fmla="*/ 119 w 330"/>
                    <a:gd name="T19" fmla="*/ 29 h 110"/>
                    <a:gd name="T20" fmla="*/ 132 w 330"/>
                    <a:gd name="T21" fmla="*/ 29 h 110"/>
                    <a:gd name="T22" fmla="*/ 144 w 330"/>
                    <a:gd name="T23" fmla="*/ 29 h 110"/>
                    <a:gd name="T24" fmla="*/ 157 w 330"/>
                    <a:gd name="T25" fmla="*/ 29 h 110"/>
                    <a:gd name="T26" fmla="*/ 166 w 330"/>
                    <a:gd name="T27" fmla="*/ 29 h 110"/>
                    <a:gd name="T28" fmla="*/ 179 w 330"/>
                    <a:gd name="T29" fmla="*/ 29 h 110"/>
                    <a:gd name="T30" fmla="*/ 196 w 330"/>
                    <a:gd name="T31" fmla="*/ 32 h 110"/>
                    <a:gd name="T32" fmla="*/ 209 w 330"/>
                    <a:gd name="T33" fmla="*/ 35 h 110"/>
                    <a:gd name="T34" fmla="*/ 221 w 330"/>
                    <a:gd name="T35" fmla="*/ 41 h 110"/>
                    <a:gd name="T36" fmla="*/ 232 w 330"/>
                    <a:gd name="T37" fmla="*/ 52 h 110"/>
                    <a:gd name="T38" fmla="*/ 232 w 330"/>
                    <a:gd name="T39" fmla="*/ 64 h 110"/>
                    <a:gd name="T40" fmla="*/ 226 w 330"/>
                    <a:gd name="T41" fmla="*/ 79 h 110"/>
                    <a:gd name="T42" fmla="*/ 218 w 330"/>
                    <a:gd name="T43" fmla="*/ 95 h 110"/>
                    <a:gd name="T44" fmla="*/ 211 w 330"/>
                    <a:gd name="T45" fmla="*/ 110 h 110"/>
                    <a:gd name="T46" fmla="*/ 225 w 330"/>
                    <a:gd name="T47" fmla="*/ 100 h 110"/>
                    <a:gd name="T48" fmla="*/ 235 w 330"/>
                    <a:gd name="T49" fmla="*/ 95 h 110"/>
                    <a:gd name="T50" fmla="*/ 244 w 330"/>
                    <a:gd name="T51" fmla="*/ 88 h 110"/>
                    <a:gd name="T52" fmla="*/ 257 w 330"/>
                    <a:gd name="T53" fmla="*/ 83 h 110"/>
                    <a:gd name="T54" fmla="*/ 270 w 330"/>
                    <a:gd name="T55" fmla="*/ 78 h 110"/>
                    <a:gd name="T56" fmla="*/ 282 w 330"/>
                    <a:gd name="T57" fmla="*/ 76 h 110"/>
                    <a:gd name="T58" fmla="*/ 293 w 330"/>
                    <a:gd name="T59" fmla="*/ 74 h 110"/>
                    <a:gd name="T60" fmla="*/ 303 w 330"/>
                    <a:gd name="T61" fmla="*/ 75 h 110"/>
                    <a:gd name="T62" fmla="*/ 317 w 330"/>
                    <a:gd name="T63" fmla="*/ 78 h 110"/>
                    <a:gd name="T64" fmla="*/ 326 w 330"/>
                    <a:gd name="T65" fmla="*/ 83 h 110"/>
                    <a:gd name="T66" fmla="*/ 329 w 330"/>
                    <a:gd name="T67" fmla="*/ 83 h 110"/>
                    <a:gd name="T68" fmla="*/ 318 w 330"/>
                    <a:gd name="T69" fmla="*/ 68 h 110"/>
                    <a:gd name="T70" fmla="*/ 309 w 330"/>
                    <a:gd name="T71" fmla="*/ 58 h 110"/>
                    <a:gd name="T72" fmla="*/ 298 w 330"/>
                    <a:gd name="T73" fmla="*/ 47 h 110"/>
                    <a:gd name="T74" fmla="*/ 286 w 330"/>
                    <a:gd name="T75" fmla="*/ 36 h 110"/>
                    <a:gd name="T76" fmla="*/ 271 w 330"/>
                    <a:gd name="T77" fmla="*/ 25 h 110"/>
                    <a:gd name="T78" fmla="*/ 254 w 330"/>
                    <a:gd name="T79" fmla="*/ 18 h 110"/>
                    <a:gd name="T80" fmla="*/ 236 w 330"/>
                    <a:gd name="T81" fmla="*/ 10 h 110"/>
                    <a:gd name="T82" fmla="*/ 226 w 330"/>
                    <a:gd name="T83" fmla="*/ 7 h 110"/>
                    <a:gd name="T84" fmla="*/ 216 w 330"/>
                    <a:gd name="T85" fmla="*/ 5 h 110"/>
                    <a:gd name="T86" fmla="*/ 206 w 330"/>
                    <a:gd name="T87" fmla="*/ 3 h 110"/>
                    <a:gd name="T88" fmla="*/ 195 w 330"/>
                    <a:gd name="T89" fmla="*/ 2 h 110"/>
                    <a:gd name="T90" fmla="*/ 184 w 330"/>
                    <a:gd name="T91" fmla="*/ 1 h 110"/>
                    <a:gd name="T92" fmla="*/ 174 w 330"/>
                    <a:gd name="T93" fmla="*/ 1 h 110"/>
                    <a:gd name="T94" fmla="*/ 162 w 330"/>
                    <a:gd name="T95" fmla="*/ 0 h 110"/>
                    <a:gd name="T96" fmla="*/ 151 w 330"/>
                    <a:gd name="T97" fmla="*/ 1 h 110"/>
                    <a:gd name="T98" fmla="*/ 141 w 330"/>
                    <a:gd name="T99" fmla="*/ 1 h 110"/>
                    <a:gd name="T100" fmla="*/ 130 w 330"/>
                    <a:gd name="T101" fmla="*/ 2 h 110"/>
                    <a:gd name="T102" fmla="*/ 120 w 330"/>
                    <a:gd name="T103" fmla="*/ 3 h 110"/>
                    <a:gd name="T104" fmla="*/ 110 w 330"/>
                    <a:gd name="T105" fmla="*/ 4 h 110"/>
                    <a:gd name="T106" fmla="*/ 100 w 330"/>
                    <a:gd name="T107" fmla="*/ 7 h 110"/>
                    <a:gd name="T108" fmla="*/ 83 w 330"/>
                    <a:gd name="T109" fmla="*/ 11 h 110"/>
                    <a:gd name="T110" fmla="*/ 64 w 330"/>
                    <a:gd name="T111" fmla="*/ 16 h 110"/>
                    <a:gd name="T112" fmla="*/ 49 w 330"/>
                    <a:gd name="T113" fmla="*/ 22 h 110"/>
                    <a:gd name="T114" fmla="*/ 33 w 330"/>
                    <a:gd name="T115" fmla="*/ 29 h 110"/>
                    <a:gd name="T116" fmla="*/ 21 w 330"/>
                    <a:gd name="T117" fmla="*/ 34 h 110"/>
                    <a:gd name="T118" fmla="*/ 11 w 330"/>
                    <a:gd name="T119" fmla="*/ 40 h 110"/>
                    <a:gd name="T120" fmla="*/ 2 w 330"/>
                    <a:gd name="T121" fmla="*/ 45 h 11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330" h="110">
                      <a:moveTo>
                        <a:pt x="0" y="46"/>
                      </a:moveTo>
                      <a:lnTo>
                        <a:pt x="2" y="46"/>
                      </a:lnTo>
                      <a:lnTo>
                        <a:pt x="5" y="45"/>
                      </a:lnTo>
                      <a:lnTo>
                        <a:pt x="6" y="45"/>
                      </a:lnTo>
                      <a:lnTo>
                        <a:pt x="9" y="44"/>
                      </a:lnTo>
                      <a:lnTo>
                        <a:pt x="11" y="44"/>
                      </a:lnTo>
                      <a:lnTo>
                        <a:pt x="16" y="43"/>
                      </a:lnTo>
                      <a:lnTo>
                        <a:pt x="19" y="43"/>
                      </a:lnTo>
                      <a:lnTo>
                        <a:pt x="24" y="42"/>
                      </a:lnTo>
                      <a:lnTo>
                        <a:pt x="28" y="41"/>
                      </a:lnTo>
                      <a:lnTo>
                        <a:pt x="32" y="40"/>
                      </a:lnTo>
                      <a:lnTo>
                        <a:pt x="35" y="38"/>
                      </a:lnTo>
                      <a:lnTo>
                        <a:pt x="38" y="38"/>
                      </a:lnTo>
                      <a:lnTo>
                        <a:pt x="40" y="38"/>
                      </a:lnTo>
                      <a:lnTo>
                        <a:pt x="42" y="38"/>
                      </a:lnTo>
                      <a:lnTo>
                        <a:pt x="45" y="37"/>
                      </a:lnTo>
                      <a:lnTo>
                        <a:pt x="48" y="37"/>
                      </a:lnTo>
                      <a:lnTo>
                        <a:pt x="51" y="36"/>
                      </a:lnTo>
                      <a:lnTo>
                        <a:pt x="54" y="36"/>
                      </a:lnTo>
                      <a:lnTo>
                        <a:pt x="56" y="35"/>
                      </a:lnTo>
                      <a:lnTo>
                        <a:pt x="60" y="35"/>
                      </a:lnTo>
                      <a:lnTo>
                        <a:pt x="62" y="35"/>
                      </a:lnTo>
                      <a:lnTo>
                        <a:pt x="65" y="35"/>
                      </a:lnTo>
                      <a:lnTo>
                        <a:pt x="69" y="34"/>
                      </a:lnTo>
                      <a:lnTo>
                        <a:pt x="72" y="34"/>
                      </a:lnTo>
                      <a:lnTo>
                        <a:pt x="75" y="33"/>
                      </a:lnTo>
                      <a:lnTo>
                        <a:pt x="78" y="33"/>
                      </a:lnTo>
                      <a:lnTo>
                        <a:pt x="81" y="33"/>
                      </a:lnTo>
                      <a:lnTo>
                        <a:pt x="85" y="32"/>
                      </a:lnTo>
                      <a:lnTo>
                        <a:pt x="87" y="32"/>
                      </a:lnTo>
                      <a:lnTo>
                        <a:pt x="91" y="32"/>
                      </a:lnTo>
                      <a:lnTo>
                        <a:pt x="94" y="31"/>
                      </a:lnTo>
                      <a:lnTo>
                        <a:pt x="97" y="31"/>
                      </a:lnTo>
                      <a:lnTo>
                        <a:pt x="100" y="31"/>
                      </a:lnTo>
                      <a:lnTo>
                        <a:pt x="104" y="31"/>
                      </a:lnTo>
                      <a:lnTo>
                        <a:pt x="107" y="30"/>
                      </a:lnTo>
                      <a:lnTo>
                        <a:pt x="110" y="30"/>
                      </a:lnTo>
                      <a:lnTo>
                        <a:pt x="114" y="29"/>
                      </a:lnTo>
                      <a:lnTo>
                        <a:pt x="117" y="29"/>
                      </a:lnTo>
                      <a:lnTo>
                        <a:pt x="119" y="29"/>
                      </a:lnTo>
                      <a:lnTo>
                        <a:pt x="124" y="29"/>
                      </a:lnTo>
                      <a:lnTo>
                        <a:pt x="126" y="29"/>
                      </a:lnTo>
                      <a:lnTo>
                        <a:pt x="130" y="29"/>
                      </a:lnTo>
                      <a:lnTo>
                        <a:pt x="132" y="29"/>
                      </a:lnTo>
                      <a:lnTo>
                        <a:pt x="136" y="29"/>
                      </a:lnTo>
                      <a:lnTo>
                        <a:pt x="139" y="29"/>
                      </a:lnTo>
                      <a:lnTo>
                        <a:pt x="142" y="29"/>
                      </a:lnTo>
                      <a:lnTo>
                        <a:pt x="144" y="29"/>
                      </a:lnTo>
                      <a:lnTo>
                        <a:pt x="148" y="29"/>
                      </a:lnTo>
                      <a:lnTo>
                        <a:pt x="151" y="29"/>
                      </a:lnTo>
                      <a:lnTo>
                        <a:pt x="154" y="29"/>
                      </a:lnTo>
                      <a:lnTo>
                        <a:pt x="157" y="29"/>
                      </a:lnTo>
                      <a:lnTo>
                        <a:pt x="159" y="29"/>
                      </a:lnTo>
                      <a:lnTo>
                        <a:pt x="162" y="29"/>
                      </a:lnTo>
                      <a:lnTo>
                        <a:pt x="164" y="29"/>
                      </a:lnTo>
                      <a:lnTo>
                        <a:pt x="166" y="29"/>
                      </a:lnTo>
                      <a:lnTo>
                        <a:pt x="170" y="29"/>
                      </a:lnTo>
                      <a:lnTo>
                        <a:pt x="172" y="29"/>
                      </a:lnTo>
                      <a:lnTo>
                        <a:pt x="174" y="29"/>
                      </a:lnTo>
                      <a:lnTo>
                        <a:pt x="179" y="29"/>
                      </a:lnTo>
                      <a:lnTo>
                        <a:pt x="183" y="30"/>
                      </a:lnTo>
                      <a:lnTo>
                        <a:pt x="187" y="31"/>
                      </a:lnTo>
                      <a:lnTo>
                        <a:pt x="192" y="31"/>
                      </a:lnTo>
                      <a:lnTo>
                        <a:pt x="196" y="32"/>
                      </a:lnTo>
                      <a:lnTo>
                        <a:pt x="199" y="33"/>
                      </a:lnTo>
                      <a:lnTo>
                        <a:pt x="203" y="33"/>
                      </a:lnTo>
                      <a:lnTo>
                        <a:pt x="206" y="34"/>
                      </a:lnTo>
                      <a:lnTo>
                        <a:pt x="209" y="35"/>
                      </a:lnTo>
                      <a:lnTo>
                        <a:pt x="213" y="36"/>
                      </a:lnTo>
                      <a:lnTo>
                        <a:pt x="215" y="37"/>
                      </a:lnTo>
                      <a:lnTo>
                        <a:pt x="218" y="38"/>
                      </a:lnTo>
                      <a:lnTo>
                        <a:pt x="221" y="41"/>
                      </a:lnTo>
                      <a:lnTo>
                        <a:pt x="226" y="44"/>
                      </a:lnTo>
                      <a:lnTo>
                        <a:pt x="228" y="46"/>
                      </a:lnTo>
                      <a:lnTo>
                        <a:pt x="231" y="49"/>
                      </a:lnTo>
                      <a:lnTo>
                        <a:pt x="232" y="52"/>
                      </a:lnTo>
                      <a:lnTo>
                        <a:pt x="233" y="55"/>
                      </a:lnTo>
                      <a:lnTo>
                        <a:pt x="233" y="58"/>
                      </a:lnTo>
                      <a:lnTo>
                        <a:pt x="233" y="62"/>
                      </a:lnTo>
                      <a:lnTo>
                        <a:pt x="232" y="64"/>
                      </a:lnTo>
                      <a:lnTo>
                        <a:pt x="230" y="67"/>
                      </a:lnTo>
                      <a:lnTo>
                        <a:pt x="229" y="72"/>
                      </a:lnTo>
                      <a:lnTo>
                        <a:pt x="228" y="76"/>
                      </a:lnTo>
                      <a:lnTo>
                        <a:pt x="226" y="79"/>
                      </a:lnTo>
                      <a:lnTo>
                        <a:pt x="224" y="84"/>
                      </a:lnTo>
                      <a:lnTo>
                        <a:pt x="221" y="88"/>
                      </a:lnTo>
                      <a:lnTo>
                        <a:pt x="220" y="91"/>
                      </a:lnTo>
                      <a:lnTo>
                        <a:pt x="218" y="95"/>
                      </a:lnTo>
                      <a:lnTo>
                        <a:pt x="216" y="98"/>
                      </a:lnTo>
                      <a:lnTo>
                        <a:pt x="215" y="101"/>
                      </a:lnTo>
                      <a:lnTo>
                        <a:pt x="214" y="105"/>
                      </a:lnTo>
                      <a:lnTo>
                        <a:pt x="211" y="110"/>
                      </a:lnTo>
                      <a:lnTo>
                        <a:pt x="215" y="107"/>
                      </a:lnTo>
                      <a:lnTo>
                        <a:pt x="217" y="105"/>
                      </a:lnTo>
                      <a:lnTo>
                        <a:pt x="220" y="102"/>
                      </a:lnTo>
                      <a:lnTo>
                        <a:pt x="225" y="100"/>
                      </a:lnTo>
                      <a:lnTo>
                        <a:pt x="227" y="98"/>
                      </a:lnTo>
                      <a:lnTo>
                        <a:pt x="229" y="97"/>
                      </a:lnTo>
                      <a:lnTo>
                        <a:pt x="231" y="96"/>
                      </a:lnTo>
                      <a:lnTo>
                        <a:pt x="235" y="95"/>
                      </a:lnTo>
                      <a:lnTo>
                        <a:pt x="237" y="92"/>
                      </a:lnTo>
                      <a:lnTo>
                        <a:pt x="239" y="91"/>
                      </a:lnTo>
                      <a:lnTo>
                        <a:pt x="242" y="89"/>
                      </a:lnTo>
                      <a:lnTo>
                        <a:pt x="244" y="88"/>
                      </a:lnTo>
                      <a:lnTo>
                        <a:pt x="248" y="86"/>
                      </a:lnTo>
                      <a:lnTo>
                        <a:pt x="251" y="85"/>
                      </a:lnTo>
                      <a:lnTo>
                        <a:pt x="253" y="84"/>
                      </a:lnTo>
                      <a:lnTo>
                        <a:pt x="257" y="83"/>
                      </a:lnTo>
                      <a:lnTo>
                        <a:pt x="260" y="81"/>
                      </a:lnTo>
                      <a:lnTo>
                        <a:pt x="263" y="80"/>
                      </a:lnTo>
                      <a:lnTo>
                        <a:pt x="265" y="79"/>
                      </a:lnTo>
                      <a:lnTo>
                        <a:pt x="270" y="78"/>
                      </a:lnTo>
                      <a:lnTo>
                        <a:pt x="272" y="77"/>
                      </a:lnTo>
                      <a:lnTo>
                        <a:pt x="275" y="77"/>
                      </a:lnTo>
                      <a:lnTo>
                        <a:pt x="279" y="76"/>
                      </a:lnTo>
                      <a:lnTo>
                        <a:pt x="282" y="76"/>
                      </a:lnTo>
                      <a:lnTo>
                        <a:pt x="284" y="75"/>
                      </a:lnTo>
                      <a:lnTo>
                        <a:pt x="287" y="75"/>
                      </a:lnTo>
                      <a:lnTo>
                        <a:pt x="290" y="74"/>
                      </a:lnTo>
                      <a:lnTo>
                        <a:pt x="293" y="74"/>
                      </a:lnTo>
                      <a:lnTo>
                        <a:pt x="295" y="74"/>
                      </a:lnTo>
                      <a:lnTo>
                        <a:pt x="297" y="74"/>
                      </a:lnTo>
                      <a:lnTo>
                        <a:pt x="299" y="74"/>
                      </a:lnTo>
                      <a:lnTo>
                        <a:pt x="303" y="75"/>
                      </a:lnTo>
                      <a:lnTo>
                        <a:pt x="306" y="75"/>
                      </a:lnTo>
                      <a:lnTo>
                        <a:pt x="310" y="75"/>
                      </a:lnTo>
                      <a:lnTo>
                        <a:pt x="314" y="77"/>
                      </a:lnTo>
                      <a:lnTo>
                        <a:pt x="317" y="78"/>
                      </a:lnTo>
                      <a:lnTo>
                        <a:pt x="319" y="79"/>
                      </a:lnTo>
                      <a:lnTo>
                        <a:pt x="323" y="80"/>
                      </a:lnTo>
                      <a:lnTo>
                        <a:pt x="325" y="81"/>
                      </a:lnTo>
                      <a:lnTo>
                        <a:pt x="326" y="83"/>
                      </a:lnTo>
                      <a:lnTo>
                        <a:pt x="329" y="84"/>
                      </a:lnTo>
                      <a:lnTo>
                        <a:pt x="330" y="85"/>
                      </a:lnTo>
                      <a:lnTo>
                        <a:pt x="329" y="84"/>
                      </a:lnTo>
                      <a:lnTo>
                        <a:pt x="329" y="83"/>
                      </a:lnTo>
                      <a:lnTo>
                        <a:pt x="327" y="80"/>
                      </a:lnTo>
                      <a:lnTo>
                        <a:pt x="325" y="77"/>
                      </a:lnTo>
                      <a:lnTo>
                        <a:pt x="321" y="73"/>
                      </a:lnTo>
                      <a:lnTo>
                        <a:pt x="318" y="68"/>
                      </a:lnTo>
                      <a:lnTo>
                        <a:pt x="316" y="66"/>
                      </a:lnTo>
                      <a:lnTo>
                        <a:pt x="314" y="64"/>
                      </a:lnTo>
                      <a:lnTo>
                        <a:pt x="312" y="61"/>
                      </a:lnTo>
                      <a:lnTo>
                        <a:pt x="309" y="58"/>
                      </a:lnTo>
                      <a:lnTo>
                        <a:pt x="306" y="56"/>
                      </a:lnTo>
                      <a:lnTo>
                        <a:pt x="304" y="53"/>
                      </a:lnTo>
                      <a:lnTo>
                        <a:pt x="301" y="49"/>
                      </a:lnTo>
                      <a:lnTo>
                        <a:pt x="298" y="47"/>
                      </a:lnTo>
                      <a:lnTo>
                        <a:pt x="295" y="44"/>
                      </a:lnTo>
                      <a:lnTo>
                        <a:pt x="292" y="42"/>
                      </a:lnTo>
                      <a:lnTo>
                        <a:pt x="290" y="38"/>
                      </a:lnTo>
                      <a:lnTo>
                        <a:pt x="286" y="36"/>
                      </a:lnTo>
                      <a:lnTo>
                        <a:pt x="282" y="33"/>
                      </a:lnTo>
                      <a:lnTo>
                        <a:pt x="279" y="31"/>
                      </a:lnTo>
                      <a:lnTo>
                        <a:pt x="274" y="27"/>
                      </a:lnTo>
                      <a:lnTo>
                        <a:pt x="271" y="25"/>
                      </a:lnTo>
                      <a:lnTo>
                        <a:pt x="266" y="23"/>
                      </a:lnTo>
                      <a:lnTo>
                        <a:pt x="262" y="21"/>
                      </a:lnTo>
                      <a:lnTo>
                        <a:pt x="259" y="19"/>
                      </a:lnTo>
                      <a:lnTo>
                        <a:pt x="254" y="18"/>
                      </a:lnTo>
                      <a:lnTo>
                        <a:pt x="250" y="15"/>
                      </a:lnTo>
                      <a:lnTo>
                        <a:pt x="246" y="13"/>
                      </a:lnTo>
                      <a:lnTo>
                        <a:pt x="240" y="11"/>
                      </a:lnTo>
                      <a:lnTo>
                        <a:pt x="236" y="10"/>
                      </a:lnTo>
                      <a:lnTo>
                        <a:pt x="233" y="9"/>
                      </a:lnTo>
                      <a:lnTo>
                        <a:pt x="230" y="9"/>
                      </a:lnTo>
                      <a:lnTo>
                        <a:pt x="228" y="8"/>
                      </a:lnTo>
                      <a:lnTo>
                        <a:pt x="226" y="7"/>
                      </a:lnTo>
                      <a:lnTo>
                        <a:pt x="224" y="5"/>
                      </a:lnTo>
                      <a:lnTo>
                        <a:pt x="221" y="5"/>
                      </a:lnTo>
                      <a:lnTo>
                        <a:pt x="218" y="5"/>
                      </a:lnTo>
                      <a:lnTo>
                        <a:pt x="216" y="5"/>
                      </a:lnTo>
                      <a:lnTo>
                        <a:pt x="214" y="4"/>
                      </a:lnTo>
                      <a:lnTo>
                        <a:pt x="210" y="3"/>
                      </a:lnTo>
                      <a:lnTo>
                        <a:pt x="208" y="3"/>
                      </a:lnTo>
                      <a:lnTo>
                        <a:pt x="206" y="3"/>
                      </a:lnTo>
                      <a:lnTo>
                        <a:pt x="203" y="2"/>
                      </a:lnTo>
                      <a:lnTo>
                        <a:pt x="201" y="2"/>
                      </a:lnTo>
                      <a:lnTo>
                        <a:pt x="197" y="2"/>
                      </a:lnTo>
                      <a:lnTo>
                        <a:pt x="195" y="2"/>
                      </a:lnTo>
                      <a:lnTo>
                        <a:pt x="192" y="1"/>
                      </a:lnTo>
                      <a:lnTo>
                        <a:pt x="190" y="1"/>
                      </a:lnTo>
                      <a:lnTo>
                        <a:pt x="187" y="1"/>
                      </a:lnTo>
                      <a:lnTo>
                        <a:pt x="184" y="1"/>
                      </a:lnTo>
                      <a:lnTo>
                        <a:pt x="182" y="1"/>
                      </a:lnTo>
                      <a:lnTo>
                        <a:pt x="179" y="1"/>
                      </a:lnTo>
                      <a:lnTo>
                        <a:pt x="176" y="1"/>
                      </a:lnTo>
                      <a:lnTo>
                        <a:pt x="174" y="1"/>
                      </a:lnTo>
                      <a:lnTo>
                        <a:pt x="171" y="0"/>
                      </a:lnTo>
                      <a:lnTo>
                        <a:pt x="168" y="0"/>
                      </a:lnTo>
                      <a:lnTo>
                        <a:pt x="165" y="0"/>
                      </a:lnTo>
                      <a:lnTo>
                        <a:pt x="162" y="0"/>
                      </a:lnTo>
                      <a:lnTo>
                        <a:pt x="160" y="0"/>
                      </a:lnTo>
                      <a:lnTo>
                        <a:pt x="157" y="0"/>
                      </a:lnTo>
                      <a:lnTo>
                        <a:pt x="154" y="0"/>
                      </a:lnTo>
                      <a:lnTo>
                        <a:pt x="151" y="1"/>
                      </a:lnTo>
                      <a:lnTo>
                        <a:pt x="149" y="1"/>
                      </a:lnTo>
                      <a:lnTo>
                        <a:pt x="147" y="1"/>
                      </a:lnTo>
                      <a:lnTo>
                        <a:pt x="143" y="1"/>
                      </a:lnTo>
                      <a:lnTo>
                        <a:pt x="141" y="1"/>
                      </a:lnTo>
                      <a:lnTo>
                        <a:pt x="138" y="1"/>
                      </a:lnTo>
                      <a:lnTo>
                        <a:pt x="136" y="1"/>
                      </a:lnTo>
                      <a:lnTo>
                        <a:pt x="132" y="1"/>
                      </a:lnTo>
                      <a:lnTo>
                        <a:pt x="130" y="2"/>
                      </a:lnTo>
                      <a:lnTo>
                        <a:pt x="128" y="2"/>
                      </a:lnTo>
                      <a:lnTo>
                        <a:pt x="126" y="2"/>
                      </a:lnTo>
                      <a:lnTo>
                        <a:pt x="122" y="3"/>
                      </a:lnTo>
                      <a:lnTo>
                        <a:pt x="120" y="3"/>
                      </a:lnTo>
                      <a:lnTo>
                        <a:pt x="117" y="3"/>
                      </a:lnTo>
                      <a:lnTo>
                        <a:pt x="115" y="3"/>
                      </a:lnTo>
                      <a:lnTo>
                        <a:pt x="113" y="4"/>
                      </a:lnTo>
                      <a:lnTo>
                        <a:pt x="110" y="4"/>
                      </a:lnTo>
                      <a:lnTo>
                        <a:pt x="108" y="4"/>
                      </a:lnTo>
                      <a:lnTo>
                        <a:pt x="105" y="5"/>
                      </a:lnTo>
                      <a:lnTo>
                        <a:pt x="103" y="5"/>
                      </a:lnTo>
                      <a:lnTo>
                        <a:pt x="100" y="7"/>
                      </a:lnTo>
                      <a:lnTo>
                        <a:pt x="96" y="8"/>
                      </a:lnTo>
                      <a:lnTo>
                        <a:pt x="92" y="9"/>
                      </a:lnTo>
                      <a:lnTo>
                        <a:pt x="87" y="10"/>
                      </a:lnTo>
                      <a:lnTo>
                        <a:pt x="83" y="11"/>
                      </a:lnTo>
                      <a:lnTo>
                        <a:pt x="77" y="12"/>
                      </a:lnTo>
                      <a:lnTo>
                        <a:pt x="73" y="13"/>
                      </a:lnTo>
                      <a:lnTo>
                        <a:pt x="69" y="14"/>
                      </a:lnTo>
                      <a:lnTo>
                        <a:pt x="64" y="16"/>
                      </a:lnTo>
                      <a:lnTo>
                        <a:pt x="60" y="18"/>
                      </a:lnTo>
                      <a:lnTo>
                        <a:pt x="56" y="20"/>
                      </a:lnTo>
                      <a:lnTo>
                        <a:pt x="52" y="21"/>
                      </a:lnTo>
                      <a:lnTo>
                        <a:pt x="49" y="22"/>
                      </a:lnTo>
                      <a:lnTo>
                        <a:pt x="44" y="24"/>
                      </a:lnTo>
                      <a:lnTo>
                        <a:pt x="41" y="25"/>
                      </a:lnTo>
                      <a:lnTo>
                        <a:pt x="37" y="26"/>
                      </a:lnTo>
                      <a:lnTo>
                        <a:pt x="33" y="29"/>
                      </a:lnTo>
                      <a:lnTo>
                        <a:pt x="30" y="30"/>
                      </a:lnTo>
                      <a:lnTo>
                        <a:pt x="28" y="32"/>
                      </a:lnTo>
                      <a:lnTo>
                        <a:pt x="24" y="33"/>
                      </a:lnTo>
                      <a:lnTo>
                        <a:pt x="21" y="34"/>
                      </a:lnTo>
                      <a:lnTo>
                        <a:pt x="18" y="35"/>
                      </a:lnTo>
                      <a:lnTo>
                        <a:pt x="16" y="37"/>
                      </a:lnTo>
                      <a:lnTo>
                        <a:pt x="14" y="38"/>
                      </a:lnTo>
                      <a:lnTo>
                        <a:pt x="11" y="40"/>
                      </a:lnTo>
                      <a:lnTo>
                        <a:pt x="9" y="41"/>
                      </a:lnTo>
                      <a:lnTo>
                        <a:pt x="8" y="42"/>
                      </a:lnTo>
                      <a:lnTo>
                        <a:pt x="4" y="43"/>
                      </a:lnTo>
                      <a:lnTo>
                        <a:pt x="2" y="45"/>
                      </a:lnTo>
                      <a:lnTo>
                        <a:pt x="0" y="46"/>
                      </a:lnTo>
                      <a:lnTo>
                        <a:pt x="0" y="46"/>
                      </a:lnTo>
                      <a:lnTo>
                        <a:pt x="0" y="46"/>
                      </a:lnTo>
                      <a:close/>
                    </a:path>
                  </a:pathLst>
                </a:custGeom>
                <a:solidFill>
                  <a:srgbClr val="7AB3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8" name="Freeform 25">
                  <a:extLst>
                    <a:ext uri="{FF2B5EF4-FFF2-40B4-BE49-F238E27FC236}">
                      <a16:creationId xmlns:a16="http://schemas.microsoft.com/office/drawing/2014/main" id="{2C3A335B-7B90-46E9-8CEE-67D99140B90B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56101" y="1066801"/>
                  <a:ext cx="46038" cy="28575"/>
                </a:xfrm>
                <a:custGeom>
                  <a:avLst/>
                  <a:gdLst>
                    <a:gd name="T0" fmla="*/ 42 w 118"/>
                    <a:gd name="T1" fmla="*/ 70 h 70"/>
                    <a:gd name="T2" fmla="*/ 42 w 118"/>
                    <a:gd name="T3" fmla="*/ 69 h 70"/>
                    <a:gd name="T4" fmla="*/ 42 w 118"/>
                    <a:gd name="T5" fmla="*/ 67 h 70"/>
                    <a:gd name="T6" fmla="*/ 43 w 118"/>
                    <a:gd name="T7" fmla="*/ 65 h 70"/>
                    <a:gd name="T8" fmla="*/ 46 w 118"/>
                    <a:gd name="T9" fmla="*/ 61 h 70"/>
                    <a:gd name="T10" fmla="*/ 47 w 118"/>
                    <a:gd name="T11" fmla="*/ 58 h 70"/>
                    <a:gd name="T12" fmla="*/ 48 w 118"/>
                    <a:gd name="T13" fmla="*/ 56 h 70"/>
                    <a:gd name="T14" fmla="*/ 51 w 118"/>
                    <a:gd name="T15" fmla="*/ 54 h 70"/>
                    <a:gd name="T16" fmla="*/ 53 w 118"/>
                    <a:gd name="T17" fmla="*/ 52 h 70"/>
                    <a:gd name="T18" fmla="*/ 56 w 118"/>
                    <a:gd name="T19" fmla="*/ 48 h 70"/>
                    <a:gd name="T20" fmla="*/ 58 w 118"/>
                    <a:gd name="T21" fmla="*/ 46 h 70"/>
                    <a:gd name="T22" fmla="*/ 62 w 118"/>
                    <a:gd name="T23" fmla="*/ 43 h 70"/>
                    <a:gd name="T24" fmla="*/ 66 w 118"/>
                    <a:gd name="T25" fmla="*/ 40 h 70"/>
                    <a:gd name="T26" fmla="*/ 69 w 118"/>
                    <a:gd name="T27" fmla="*/ 37 h 70"/>
                    <a:gd name="T28" fmla="*/ 74 w 118"/>
                    <a:gd name="T29" fmla="*/ 34 h 70"/>
                    <a:gd name="T30" fmla="*/ 77 w 118"/>
                    <a:gd name="T31" fmla="*/ 31 h 70"/>
                    <a:gd name="T32" fmla="*/ 81 w 118"/>
                    <a:gd name="T33" fmla="*/ 27 h 70"/>
                    <a:gd name="T34" fmla="*/ 86 w 118"/>
                    <a:gd name="T35" fmla="*/ 25 h 70"/>
                    <a:gd name="T36" fmla="*/ 90 w 118"/>
                    <a:gd name="T37" fmla="*/ 22 h 70"/>
                    <a:gd name="T38" fmla="*/ 95 w 118"/>
                    <a:gd name="T39" fmla="*/ 20 h 70"/>
                    <a:gd name="T40" fmla="*/ 99 w 118"/>
                    <a:gd name="T41" fmla="*/ 17 h 70"/>
                    <a:gd name="T42" fmla="*/ 102 w 118"/>
                    <a:gd name="T43" fmla="*/ 15 h 70"/>
                    <a:gd name="T44" fmla="*/ 106 w 118"/>
                    <a:gd name="T45" fmla="*/ 14 h 70"/>
                    <a:gd name="T46" fmla="*/ 109 w 118"/>
                    <a:gd name="T47" fmla="*/ 12 h 70"/>
                    <a:gd name="T48" fmla="*/ 112 w 118"/>
                    <a:gd name="T49" fmla="*/ 11 h 70"/>
                    <a:gd name="T50" fmla="*/ 115 w 118"/>
                    <a:gd name="T51" fmla="*/ 10 h 70"/>
                    <a:gd name="T52" fmla="*/ 118 w 118"/>
                    <a:gd name="T53" fmla="*/ 9 h 70"/>
                    <a:gd name="T54" fmla="*/ 70 w 118"/>
                    <a:gd name="T55" fmla="*/ 0 h 70"/>
                    <a:gd name="T56" fmla="*/ 69 w 118"/>
                    <a:gd name="T57" fmla="*/ 0 h 70"/>
                    <a:gd name="T58" fmla="*/ 68 w 118"/>
                    <a:gd name="T59" fmla="*/ 0 h 70"/>
                    <a:gd name="T60" fmla="*/ 66 w 118"/>
                    <a:gd name="T61" fmla="*/ 1 h 70"/>
                    <a:gd name="T62" fmla="*/ 64 w 118"/>
                    <a:gd name="T63" fmla="*/ 3 h 70"/>
                    <a:gd name="T64" fmla="*/ 61 w 118"/>
                    <a:gd name="T65" fmla="*/ 4 h 70"/>
                    <a:gd name="T66" fmla="*/ 57 w 118"/>
                    <a:gd name="T67" fmla="*/ 6 h 70"/>
                    <a:gd name="T68" fmla="*/ 53 w 118"/>
                    <a:gd name="T69" fmla="*/ 9 h 70"/>
                    <a:gd name="T70" fmla="*/ 50 w 118"/>
                    <a:gd name="T71" fmla="*/ 11 h 70"/>
                    <a:gd name="T72" fmla="*/ 45 w 118"/>
                    <a:gd name="T73" fmla="*/ 13 h 70"/>
                    <a:gd name="T74" fmla="*/ 41 w 118"/>
                    <a:gd name="T75" fmla="*/ 16 h 70"/>
                    <a:gd name="T76" fmla="*/ 36 w 118"/>
                    <a:gd name="T77" fmla="*/ 18 h 70"/>
                    <a:gd name="T78" fmla="*/ 33 w 118"/>
                    <a:gd name="T79" fmla="*/ 22 h 70"/>
                    <a:gd name="T80" fmla="*/ 29 w 118"/>
                    <a:gd name="T81" fmla="*/ 24 h 70"/>
                    <a:gd name="T82" fmla="*/ 26 w 118"/>
                    <a:gd name="T83" fmla="*/ 26 h 70"/>
                    <a:gd name="T84" fmla="*/ 23 w 118"/>
                    <a:gd name="T85" fmla="*/ 28 h 70"/>
                    <a:gd name="T86" fmla="*/ 22 w 118"/>
                    <a:gd name="T87" fmla="*/ 31 h 70"/>
                    <a:gd name="T88" fmla="*/ 18 w 118"/>
                    <a:gd name="T89" fmla="*/ 34 h 70"/>
                    <a:gd name="T90" fmla="*/ 14 w 118"/>
                    <a:gd name="T91" fmla="*/ 38 h 70"/>
                    <a:gd name="T92" fmla="*/ 10 w 118"/>
                    <a:gd name="T93" fmla="*/ 42 h 70"/>
                    <a:gd name="T94" fmla="*/ 8 w 118"/>
                    <a:gd name="T95" fmla="*/ 46 h 70"/>
                    <a:gd name="T96" fmla="*/ 4 w 118"/>
                    <a:gd name="T97" fmla="*/ 49 h 70"/>
                    <a:gd name="T98" fmla="*/ 2 w 118"/>
                    <a:gd name="T99" fmla="*/ 52 h 70"/>
                    <a:gd name="T100" fmla="*/ 0 w 118"/>
                    <a:gd name="T101" fmla="*/ 54 h 70"/>
                    <a:gd name="T102" fmla="*/ 0 w 118"/>
                    <a:gd name="T103" fmla="*/ 55 h 70"/>
                    <a:gd name="T104" fmla="*/ 42 w 118"/>
                    <a:gd name="T105" fmla="*/ 70 h 70"/>
                    <a:gd name="T106" fmla="*/ 42 w 118"/>
                    <a:gd name="T107" fmla="*/ 70 h 7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</a:cxnLst>
                  <a:rect l="0" t="0" r="r" b="b"/>
                  <a:pathLst>
                    <a:path w="118" h="70">
                      <a:moveTo>
                        <a:pt x="42" y="70"/>
                      </a:moveTo>
                      <a:lnTo>
                        <a:pt x="42" y="69"/>
                      </a:lnTo>
                      <a:lnTo>
                        <a:pt x="42" y="67"/>
                      </a:lnTo>
                      <a:lnTo>
                        <a:pt x="43" y="65"/>
                      </a:lnTo>
                      <a:lnTo>
                        <a:pt x="46" y="61"/>
                      </a:lnTo>
                      <a:lnTo>
                        <a:pt x="47" y="58"/>
                      </a:lnTo>
                      <a:lnTo>
                        <a:pt x="48" y="56"/>
                      </a:lnTo>
                      <a:lnTo>
                        <a:pt x="51" y="54"/>
                      </a:lnTo>
                      <a:lnTo>
                        <a:pt x="53" y="52"/>
                      </a:lnTo>
                      <a:lnTo>
                        <a:pt x="56" y="48"/>
                      </a:lnTo>
                      <a:lnTo>
                        <a:pt x="58" y="46"/>
                      </a:lnTo>
                      <a:lnTo>
                        <a:pt x="62" y="43"/>
                      </a:lnTo>
                      <a:lnTo>
                        <a:pt x="66" y="40"/>
                      </a:lnTo>
                      <a:lnTo>
                        <a:pt x="69" y="37"/>
                      </a:lnTo>
                      <a:lnTo>
                        <a:pt x="74" y="34"/>
                      </a:lnTo>
                      <a:lnTo>
                        <a:pt x="77" y="31"/>
                      </a:lnTo>
                      <a:lnTo>
                        <a:pt x="81" y="27"/>
                      </a:lnTo>
                      <a:lnTo>
                        <a:pt x="86" y="25"/>
                      </a:lnTo>
                      <a:lnTo>
                        <a:pt x="90" y="22"/>
                      </a:lnTo>
                      <a:lnTo>
                        <a:pt x="95" y="20"/>
                      </a:lnTo>
                      <a:lnTo>
                        <a:pt x="99" y="17"/>
                      </a:lnTo>
                      <a:lnTo>
                        <a:pt x="102" y="15"/>
                      </a:lnTo>
                      <a:lnTo>
                        <a:pt x="106" y="14"/>
                      </a:lnTo>
                      <a:lnTo>
                        <a:pt x="109" y="12"/>
                      </a:lnTo>
                      <a:lnTo>
                        <a:pt x="112" y="11"/>
                      </a:lnTo>
                      <a:lnTo>
                        <a:pt x="115" y="10"/>
                      </a:lnTo>
                      <a:lnTo>
                        <a:pt x="118" y="9"/>
                      </a:lnTo>
                      <a:lnTo>
                        <a:pt x="70" y="0"/>
                      </a:lnTo>
                      <a:lnTo>
                        <a:pt x="69" y="0"/>
                      </a:lnTo>
                      <a:lnTo>
                        <a:pt x="68" y="0"/>
                      </a:lnTo>
                      <a:lnTo>
                        <a:pt x="66" y="1"/>
                      </a:lnTo>
                      <a:lnTo>
                        <a:pt x="64" y="3"/>
                      </a:lnTo>
                      <a:lnTo>
                        <a:pt x="61" y="4"/>
                      </a:lnTo>
                      <a:lnTo>
                        <a:pt x="57" y="6"/>
                      </a:lnTo>
                      <a:lnTo>
                        <a:pt x="53" y="9"/>
                      </a:lnTo>
                      <a:lnTo>
                        <a:pt x="50" y="11"/>
                      </a:lnTo>
                      <a:lnTo>
                        <a:pt x="45" y="13"/>
                      </a:lnTo>
                      <a:lnTo>
                        <a:pt x="41" y="16"/>
                      </a:lnTo>
                      <a:lnTo>
                        <a:pt x="36" y="18"/>
                      </a:lnTo>
                      <a:lnTo>
                        <a:pt x="33" y="22"/>
                      </a:lnTo>
                      <a:lnTo>
                        <a:pt x="29" y="24"/>
                      </a:lnTo>
                      <a:lnTo>
                        <a:pt x="26" y="26"/>
                      </a:lnTo>
                      <a:lnTo>
                        <a:pt x="23" y="28"/>
                      </a:lnTo>
                      <a:lnTo>
                        <a:pt x="22" y="31"/>
                      </a:lnTo>
                      <a:lnTo>
                        <a:pt x="18" y="34"/>
                      </a:lnTo>
                      <a:lnTo>
                        <a:pt x="14" y="38"/>
                      </a:lnTo>
                      <a:lnTo>
                        <a:pt x="10" y="42"/>
                      </a:lnTo>
                      <a:lnTo>
                        <a:pt x="8" y="46"/>
                      </a:lnTo>
                      <a:lnTo>
                        <a:pt x="4" y="49"/>
                      </a:lnTo>
                      <a:lnTo>
                        <a:pt x="2" y="52"/>
                      </a:lnTo>
                      <a:lnTo>
                        <a:pt x="0" y="54"/>
                      </a:lnTo>
                      <a:lnTo>
                        <a:pt x="0" y="55"/>
                      </a:lnTo>
                      <a:lnTo>
                        <a:pt x="42" y="70"/>
                      </a:lnTo>
                      <a:lnTo>
                        <a:pt x="42" y="70"/>
                      </a:lnTo>
                      <a:close/>
                    </a:path>
                  </a:pathLst>
                </a:custGeom>
                <a:solidFill>
                  <a:srgbClr val="7AB3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29" name="Freeform 26">
                  <a:extLst>
                    <a:ext uri="{FF2B5EF4-FFF2-40B4-BE49-F238E27FC236}">
                      <a16:creationId xmlns:a16="http://schemas.microsoft.com/office/drawing/2014/main" id="{5CAA32E6-C0AB-43F4-8DEE-D1176422A4C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3876" y="1090613"/>
                  <a:ext cx="31750" cy="60325"/>
                </a:xfrm>
                <a:custGeom>
                  <a:avLst/>
                  <a:gdLst>
                    <a:gd name="T0" fmla="*/ 65 w 78"/>
                    <a:gd name="T1" fmla="*/ 150 h 150"/>
                    <a:gd name="T2" fmla="*/ 47 w 78"/>
                    <a:gd name="T3" fmla="*/ 86 h 150"/>
                    <a:gd name="T4" fmla="*/ 56 w 78"/>
                    <a:gd name="T5" fmla="*/ 48 h 150"/>
                    <a:gd name="T6" fmla="*/ 40 w 78"/>
                    <a:gd name="T7" fmla="*/ 34 h 150"/>
                    <a:gd name="T8" fmla="*/ 73 w 78"/>
                    <a:gd name="T9" fmla="*/ 30 h 150"/>
                    <a:gd name="T10" fmla="*/ 78 w 78"/>
                    <a:gd name="T11" fmla="*/ 15 h 150"/>
                    <a:gd name="T12" fmla="*/ 27 w 78"/>
                    <a:gd name="T13" fmla="*/ 0 h 150"/>
                    <a:gd name="T14" fmla="*/ 1 w 78"/>
                    <a:gd name="T15" fmla="*/ 4 h 150"/>
                    <a:gd name="T16" fmla="*/ 0 w 78"/>
                    <a:gd name="T17" fmla="*/ 24 h 150"/>
                    <a:gd name="T18" fmla="*/ 25 w 78"/>
                    <a:gd name="T19" fmla="*/ 35 h 150"/>
                    <a:gd name="T20" fmla="*/ 22 w 78"/>
                    <a:gd name="T21" fmla="*/ 82 h 150"/>
                    <a:gd name="T22" fmla="*/ 33 w 78"/>
                    <a:gd name="T23" fmla="*/ 138 h 150"/>
                    <a:gd name="T24" fmla="*/ 65 w 78"/>
                    <a:gd name="T25" fmla="*/ 150 h 150"/>
                    <a:gd name="T26" fmla="*/ 65 w 78"/>
                    <a:gd name="T27" fmla="*/ 150 h 15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78" h="150">
                      <a:moveTo>
                        <a:pt x="65" y="150"/>
                      </a:moveTo>
                      <a:lnTo>
                        <a:pt x="47" y="86"/>
                      </a:lnTo>
                      <a:lnTo>
                        <a:pt x="56" y="48"/>
                      </a:lnTo>
                      <a:lnTo>
                        <a:pt x="40" y="34"/>
                      </a:lnTo>
                      <a:lnTo>
                        <a:pt x="73" y="30"/>
                      </a:lnTo>
                      <a:lnTo>
                        <a:pt x="78" y="15"/>
                      </a:lnTo>
                      <a:lnTo>
                        <a:pt x="27" y="0"/>
                      </a:lnTo>
                      <a:lnTo>
                        <a:pt x="1" y="4"/>
                      </a:lnTo>
                      <a:lnTo>
                        <a:pt x="0" y="24"/>
                      </a:lnTo>
                      <a:lnTo>
                        <a:pt x="25" y="35"/>
                      </a:lnTo>
                      <a:lnTo>
                        <a:pt x="22" y="82"/>
                      </a:lnTo>
                      <a:lnTo>
                        <a:pt x="33" y="138"/>
                      </a:lnTo>
                      <a:lnTo>
                        <a:pt x="65" y="150"/>
                      </a:lnTo>
                      <a:lnTo>
                        <a:pt x="65" y="150"/>
                      </a:lnTo>
                      <a:close/>
                    </a:path>
                  </a:pathLst>
                </a:custGeom>
                <a:solidFill>
                  <a:srgbClr val="FF805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0" name="Freeform 27">
                  <a:extLst>
                    <a:ext uri="{FF2B5EF4-FFF2-40B4-BE49-F238E27FC236}">
                      <a16:creationId xmlns:a16="http://schemas.microsoft.com/office/drawing/2014/main" id="{D665A4BC-8252-4796-A3FD-5474EA730AD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206876" y="1243013"/>
                  <a:ext cx="101600" cy="233363"/>
                </a:xfrm>
                <a:custGeom>
                  <a:avLst/>
                  <a:gdLst>
                    <a:gd name="T0" fmla="*/ 248 w 254"/>
                    <a:gd name="T1" fmla="*/ 59 h 585"/>
                    <a:gd name="T2" fmla="*/ 230 w 254"/>
                    <a:gd name="T3" fmla="*/ 81 h 585"/>
                    <a:gd name="T4" fmla="*/ 213 w 254"/>
                    <a:gd name="T5" fmla="*/ 101 h 585"/>
                    <a:gd name="T6" fmla="*/ 199 w 254"/>
                    <a:gd name="T7" fmla="*/ 116 h 585"/>
                    <a:gd name="T8" fmla="*/ 183 w 254"/>
                    <a:gd name="T9" fmla="*/ 133 h 585"/>
                    <a:gd name="T10" fmla="*/ 166 w 254"/>
                    <a:gd name="T11" fmla="*/ 148 h 585"/>
                    <a:gd name="T12" fmla="*/ 150 w 254"/>
                    <a:gd name="T13" fmla="*/ 163 h 585"/>
                    <a:gd name="T14" fmla="*/ 133 w 254"/>
                    <a:gd name="T15" fmla="*/ 175 h 585"/>
                    <a:gd name="T16" fmla="*/ 117 w 254"/>
                    <a:gd name="T17" fmla="*/ 185 h 585"/>
                    <a:gd name="T18" fmla="*/ 101 w 254"/>
                    <a:gd name="T19" fmla="*/ 195 h 585"/>
                    <a:gd name="T20" fmla="*/ 78 w 254"/>
                    <a:gd name="T21" fmla="*/ 211 h 585"/>
                    <a:gd name="T22" fmla="*/ 56 w 254"/>
                    <a:gd name="T23" fmla="*/ 230 h 585"/>
                    <a:gd name="T24" fmla="*/ 38 w 254"/>
                    <a:gd name="T25" fmla="*/ 248 h 585"/>
                    <a:gd name="T26" fmla="*/ 32 w 254"/>
                    <a:gd name="T27" fmla="*/ 259 h 585"/>
                    <a:gd name="T28" fmla="*/ 41 w 254"/>
                    <a:gd name="T29" fmla="*/ 278 h 585"/>
                    <a:gd name="T30" fmla="*/ 46 w 254"/>
                    <a:gd name="T31" fmla="*/ 293 h 585"/>
                    <a:gd name="T32" fmla="*/ 54 w 254"/>
                    <a:gd name="T33" fmla="*/ 310 h 585"/>
                    <a:gd name="T34" fmla="*/ 62 w 254"/>
                    <a:gd name="T35" fmla="*/ 329 h 585"/>
                    <a:gd name="T36" fmla="*/ 69 w 254"/>
                    <a:gd name="T37" fmla="*/ 349 h 585"/>
                    <a:gd name="T38" fmla="*/ 77 w 254"/>
                    <a:gd name="T39" fmla="*/ 370 h 585"/>
                    <a:gd name="T40" fmla="*/ 85 w 254"/>
                    <a:gd name="T41" fmla="*/ 392 h 585"/>
                    <a:gd name="T42" fmla="*/ 90 w 254"/>
                    <a:gd name="T43" fmla="*/ 412 h 585"/>
                    <a:gd name="T44" fmla="*/ 96 w 254"/>
                    <a:gd name="T45" fmla="*/ 431 h 585"/>
                    <a:gd name="T46" fmla="*/ 99 w 254"/>
                    <a:gd name="T47" fmla="*/ 449 h 585"/>
                    <a:gd name="T48" fmla="*/ 102 w 254"/>
                    <a:gd name="T49" fmla="*/ 466 h 585"/>
                    <a:gd name="T50" fmla="*/ 106 w 254"/>
                    <a:gd name="T51" fmla="*/ 484 h 585"/>
                    <a:gd name="T52" fmla="*/ 107 w 254"/>
                    <a:gd name="T53" fmla="*/ 508 h 585"/>
                    <a:gd name="T54" fmla="*/ 107 w 254"/>
                    <a:gd name="T55" fmla="*/ 524 h 585"/>
                    <a:gd name="T56" fmla="*/ 112 w 254"/>
                    <a:gd name="T57" fmla="*/ 559 h 585"/>
                    <a:gd name="T58" fmla="*/ 21 w 254"/>
                    <a:gd name="T59" fmla="*/ 533 h 585"/>
                    <a:gd name="T60" fmla="*/ 16 w 254"/>
                    <a:gd name="T61" fmla="*/ 512 h 585"/>
                    <a:gd name="T62" fmla="*/ 12 w 254"/>
                    <a:gd name="T63" fmla="*/ 494 h 585"/>
                    <a:gd name="T64" fmla="*/ 9 w 254"/>
                    <a:gd name="T65" fmla="*/ 478 h 585"/>
                    <a:gd name="T66" fmla="*/ 7 w 254"/>
                    <a:gd name="T67" fmla="*/ 460 h 585"/>
                    <a:gd name="T68" fmla="*/ 3 w 254"/>
                    <a:gd name="T69" fmla="*/ 441 h 585"/>
                    <a:gd name="T70" fmla="*/ 1 w 254"/>
                    <a:gd name="T71" fmla="*/ 420 h 585"/>
                    <a:gd name="T72" fmla="*/ 0 w 254"/>
                    <a:gd name="T73" fmla="*/ 400 h 585"/>
                    <a:gd name="T74" fmla="*/ 0 w 254"/>
                    <a:gd name="T75" fmla="*/ 376 h 585"/>
                    <a:gd name="T76" fmla="*/ 0 w 254"/>
                    <a:gd name="T77" fmla="*/ 353 h 585"/>
                    <a:gd name="T78" fmla="*/ 0 w 254"/>
                    <a:gd name="T79" fmla="*/ 331 h 585"/>
                    <a:gd name="T80" fmla="*/ 0 w 254"/>
                    <a:gd name="T81" fmla="*/ 309 h 585"/>
                    <a:gd name="T82" fmla="*/ 2 w 254"/>
                    <a:gd name="T83" fmla="*/ 289 h 585"/>
                    <a:gd name="T84" fmla="*/ 3 w 254"/>
                    <a:gd name="T85" fmla="*/ 272 h 585"/>
                    <a:gd name="T86" fmla="*/ 3 w 254"/>
                    <a:gd name="T87" fmla="*/ 256 h 585"/>
                    <a:gd name="T88" fmla="*/ 6 w 254"/>
                    <a:gd name="T89" fmla="*/ 235 h 585"/>
                    <a:gd name="T90" fmla="*/ 11 w 254"/>
                    <a:gd name="T91" fmla="*/ 222 h 585"/>
                    <a:gd name="T92" fmla="*/ 27 w 254"/>
                    <a:gd name="T93" fmla="*/ 199 h 585"/>
                    <a:gd name="T94" fmla="*/ 38 w 254"/>
                    <a:gd name="T95" fmla="*/ 184 h 585"/>
                    <a:gd name="T96" fmla="*/ 50 w 254"/>
                    <a:gd name="T97" fmla="*/ 167 h 585"/>
                    <a:gd name="T98" fmla="*/ 63 w 254"/>
                    <a:gd name="T99" fmla="*/ 148 h 585"/>
                    <a:gd name="T100" fmla="*/ 78 w 254"/>
                    <a:gd name="T101" fmla="*/ 131 h 585"/>
                    <a:gd name="T102" fmla="*/ 94 w 254"/>
                    <a:gd name="T103" fmla="*/ 112 h 585"/>
                    <a:gd name="T104" fmla="*/ 110 w 254"/>
                    <a:gd name="T105" fmla="*/ 93 h 585"/>
                    <a:gd name="T106" fmla="*/ 128 w 254"/>
                    <a:gd name="T107" fmla="*/ 78 h 585"/>
                    <a:gd name="T108" fmla="*/ 144 w 254"/>
                    <a:gd name="T109" fmla="*/ 64 h 585"/>
                    <a:gd name="T110" fmla="*/ 160 w 254"/>
                    <a:gd name="T111" fmla="*/ 50 h 585"/>
                    <a:gd name="T112" fmla="*/ 176 w 254"/>
                    <a:gd name="T113" fmla="*/ 38 h 585"/>
                    <a:gd name="T114" fmla="*/ 191 w 254"/>
                    <a:gd name="T115" fmla="*/ 28 h 585"/>
                    <a:gd name="T116" fmla="*/ 213 w 254"/>
                    <a:gd name="T117" fmla="*/ 15 h 585"/>
                    <a:gd name="T118" fmla="*/ 233 w 254"/>
                    <a:gd name="T119" fmla="*/ 4 h 58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</a:cxnLst>
                  <a:rect l="0" t="0" r="r" b="b"/>
                  <a:pathLst>
                    <a:path w="254" h="585">
                      <a:moveTo>
                        <a:pt x="244" y="0"/>
                      </a:moveTo>
                      <a:lnTo>
                        <a:pt x="254" y="50"/>
                      </a:lnTo>
                      <a:lnTo>
                        <a:pt x="253" y="51"/>
                      </a:lnTo>
                      <a:lnTo>
                        <a:pt x="251" y="55"/>
                      </a:lnTo>
                      <a:lnTo>
                        <a:pt x="249" y="57"/>
                      </a:lnTo>
                      <a:lnTo>
                        <a:pt x="248" y="59"/>
                      </a:lnTo>
                      <a:lnTo>
                        <a:pt x="245" y="61"/>
                      </a:lnTo>
                      <a:lnTo>
                        <a:pt x="243" y="66"/>
                      </a:lnTo>
                      <a:lnTo>
                        <a:pt x="240" y="68"/>
                      </a:lnTo>
                      <a:lnTo>
                        <a:pt x="237" y="72"/>
                      </a:lnTo>
                      <a:lnTo>
                        <a:pt x="232" y="77"/>
                      </a:lnTo>
                      <a:lnTo>
                        <a:pt x="230" y="81"/>
                      </a:lnTo>
                      <a:lnTo>
                        <a:pt x="226" y="86"/>
                      </a:lnTo>
                      <a:lnTo>
                        <a:pt x="221" y="91"/>
                      </a:lnTo>
                      <a:lnTo>
                        <a:pt x="219" y="93"/>
                      </a:lnTo>
                      <a:lnTo>
                        <a:pt x="217" y="96"/>
                      </a:lnTo>
                      <a:lnTo>
                        <a:pt x="215" y="99"/>
                      </a:lnTo>
                      <a:lnTo>
                        <a:pt x="213" y="101"/>
                      </a:lnTo>
                      <a:lnTo>
                        <a:pt x="210" y="103"/>
                      </a:lnTo>
                      <a:lnTo>
                        <a:pt x="208" y="107"/>
                      </a:lnTo>
                      <a:lnTo>
                        <a:pt x="206" y="109"/>
                      </a:lnTo>
                      <a:lnTo>
                        <a:pt x="204" y="112"/>
                      </a:lnTo>
                      <a:lnTo>
                        <a:pt x="201" y="114"/>
                      </a:lnTo>
                      <a:lnTo>
                        <a:pt x="199" y="116"/>
                      </a:lnTo>
                      <a:lnTo>
                        <a:pt x="196" y="120"/>
                      </a:lnTo>
                      <a:lnTo>
                        <a:pt x="194" y="122"/>
                      </a:lnTo>
                      <a:lnTo>
                        <a:pt x="191" y="125"/>
                      </a:lnTo>
                      <a:lnTo>
                        <a:pt x="188" y="127"/>
                      </a:lnTo>
                      <a:lnTo>
                        <a:pt x="186" y="131"/>
                      </a:lnTo>
                      <a:lnTo>
                        <a:pt x="183" y="133"/>
                      </a:lnTo>
                      <a:lnTo>
                        <a:pt x="180" y="135"/>
                      </a:lnTo>
                      <a:lnTo>
                        <a:pt x="178" y="138"/>
                      </a:lnTo>
                      <a:lnTo>
                        <a:pt x="175" y="141"/>
                      </a:lnTo>
                      <a:lnTo>
                        <a:pt x="173" y="144"/>
                      </a:lnTo>
                      <a:lnTo>
                        <a:pt x="169" y="146"/>
                      </a:lnTo>
                      <a:lnTo>
                        <a:pt x="166" y="148"/>
                      </a:lnTo>
                      <a:lnTo>
                        <a:pt x="164" y="151"/>
                      </a:lnTo>
                      <a:lnTo>
                        <a:pt x="161" y="153"/>
                      </a:lnTo>
                      <a:lnTo>
                        <a:pt x="158" y="156"/>
                      </a:lnTo>
                      <a:lnTo>
                        <a:pt x="155" y="157"/>
                      </a:lnTo>
                      <a:lnTo>
                        <a:pt x="153" y="159"/>
                      </a:lnTo>
                      <a:lnTo>
                        <a:pt x="150" y="163"/>
                      </a:lnTo>
                      <a:lnTo>
                        <a:pt x="146" y="165"/>
                      </a:lnTo>
                      <a:lnTo>
                        <a:pt x="144" y="167"/>
                      </a:lnTo>
                      <a:lnTo>
                        <a:pt x="141" y="169"/>
                      </a:lnTo>
                      <a:lnTo>
                        <a:pt x="139" y="172"/>
                      </a:lnTo>
                      <a:lnTo>
                        <a:pt x="135" y="173"/>
                      </a:lnTo>
                      <a:lnTo>
                        <a:pt x="133" y="175"/>
                      </a:lnTo>
                      <a:lnTo>
                        <a:pt x="130" y="176"/>
                      </a:lnTo>
                      <a:lnTo>
                        <a:pt x="128" y="178"/>
                      </a:lnTo>
                      <a:lnTo>
                        <a:pt x="124" y="180"/>
                      </a:lnTo>
                      <a:lnTo>
                        <a:pt x="122" y="181"/>
                      </a:lnTo>
                      <a:lnTo>
                        <a:pt x="119" y="184"/>
                      </a:lnTo>
                      <a:lnTo>
                        <a:pt x="117" y="185"/>
                      </a:lnTo>
                      <a:lnTo>
                        <a:pt x="113" y="187"/>
                      </a:lnTo>
                      <a:lnTo>
                        <a:pt x="111" y="188"/>
                      </a:lnTo>
                      <a:lnTo>
                        <a:pt x="108" y="190"/>
                      </a:lnTo>
                      <a:lnTo>
                        <a:pt x="106" y="192"/>
                      </a:lnTo>
                      <a:lnTo>
                        <a:pt x="104" y="194"/>
                      </a:lnTo>
                      <a:lnTo>
                        <a:pt x="101" y="195"/>
                      </a:lnTo>
                      <a:lnTo>
                        <a:pt x="98" y="197"/>
                      </a:lnTo>
                      <a:lnTo>
                        <a:pt x="96" y="199"/>
                      </a:lnTo>
                      <a:lnTo>
                        <a:pt x="91" y="201"/>
                      </a:lnTo>
                      <a:lnTo>
                        <a:pt x="87" y="206"/>
                      </a:lnTo>
                      <a:lnTo>
                        <a:pt x="83" y="208"/>
                      </a:lnTo>
                      <a:lnTo>
                        <a:pt x="78" y="211"/>
                      </a:lnTo>
                      <a:lnTo>
                        <a:pt x="74" y="214"/>
                      </a:lnTo>
                      <a:lnTo>
                        <a:pt x="71" y="218"/>
                      </a:lnTo>
                      <a:lnTo>
                        <a:pt x="66" y="221"/>
                      </a:lnTo>
                      <a:lnTo>
                        <a:pt x="63" y="224"/>
                      </a:lnTo>
                      <a:lnTo>
                        <a:pt x="60" y="227"/>
                      </a:lnTo>
                      <a:lnTo>
                        <a:pt x="56" y="230"/>
                      </a:lnTo>
                      <a:lnTo>
                        <a:pt x="53" y="232"/>
                      </a:lnTo>
                      <a:lnTo>
                        <a:pt x="51" y="235"/>
                      </a:lnTo>
                      <a:lnTo>
                        <a:pt x="47" y="238"/>
                      </a:lnTo>
                      <a:lnTo>
                        <a:pt x="45" y="240"/>
                      </a:lnTo>
                      <a:lnTo>
                        <a:pt x="41" y="244"/>
                      </a:lnTo>
                      <a:lnTo>
                        <a:pt x="38" y="248"/>
                      </a:lnTo>
                      <a:lnTo>
                        <a:pt x="34" y="251"/>
                      </a:lnTo>
                      <a:lnTo>
                        <a:pt x="32" y="253"/>
                      </a:lnTo>
                      <a:lnTo>
                        <a:pt x="30" y="254"/>
                      </a:lnTo>
                      <a:lnTo>
                        <a:pt x="30" y="255"/>
                      </a:lnTo>
                      <a:lnTo>
                        <a:pt x="30" y="256"/>
                      </a:lnTo>
                      <a:lnTo>
                        <a:pt x="32" y="259"/>
                      </a:lnTo>
                      <a:lnTo>
                        <a:pt x="32" y="261"/>
                      </a:lnTo>
                      <a:lnTo>
                        <a:pt x="34" y="264"/>
                      </a:lnTo>
                      <a:lnTo>
                        <a:pt x="35" y="266"/>
                      </a:lnTo>
                      <a:lnTo>
                        <a:pt x="38" y="271"/>
                      </a:lnTo>
                      <a:lnTo>
                        <a:pt x="39" y="274"/>
                      </a:lnTo>
                      <a:lnTo>
                        <a:pt x="41" y="278"/>
                      </a:lnTo>
                      <a:lnTo>
                        <a:pt x="42" y="281"/>
                      </a:lnTo>
                      <a:lnTo>
                        <a:pt x="42" y="283"/>
                      </a:lnTo>
                      <a:lnTo>
                        <a:pt x="43" y="285"/>
                      </a:lnTo>
                      <a:lnTo>
                        <a:pt x="44" y="288"/>
                      </a:lnTo>
                      <a:lnTo>
                        <a:pt x="45" y="290"/>
                      </a:lnTo>
                      <a:lnTo>
                        <a:pt x="46" y="293"/>
                      </a:lnTo>
                      <a:lnTo>
                        <a:pt x="47" y="296"/>
                      </a:lnTo>
                      <a:lnTo>
                        <a:pt x="49" y="298"/>
                      </a:lnTo>
                      <a:lnTo>
                        <a:pt x="51" y="302"/>
                      </a:lnTo>
                      <a:lnTo>
                        <a:pt x="52" y="305"/>
                      </a:lnTo>
                      <a:lnTo>
                        <a:pt x="53" y="307"/>
                      </a:lnTo>
                      <a:lnTo>
                        <a:pt x="54" y="310"/>
                      </a:lnTo>
                      <a:lnTo>
                        <a:pt x="55" y="314"/>
                      </a:lnTo>
                      <a:lnTo>
                        <a:pt x="56" y="316"/>
                      </a:lnTo>
                      <a:lnTo>
                        <a:pt x="57" y="319"/>
                      </a:lnTo>
                      <a:lnTo>
                        <a:pt x="60" y="322"/>
                      </a:lnTo>
                      <a:lnTo>
                        <a:pt x="61" y="326"/>
                      </a:lnTo>
                      <a:lnTo>
                        <a:pt x="62" y="329"/>
                      </a:lnTo>
                      <a:lnTo>
                        <a:pt x="63" y="332"/>
                      </a:lnTo>
                      <a:lnTo>
                        <a:pt x="64" y="336"/>
                      </a:lnTo>
                      <a:lnTo>
                        <a:pt x="65" y="339"/>
                      </a:lnTo>
                      <a:lnTo>
                        <a:pt x="67" y="342"/>
                      </a:lnTo>
                      <a:lnTo>
                        <a:pt x="68" y="346"/>
                      </a:lnTo>
                      <a:lnTo>
                        <a:pt x="69" y="349"/>
                      </a:lnTo>
                      <a:lnTo>
                        <a:pt x="71" y="352"/>
                      </a:lnTo>
                      <a:lnTo>
                        <a:pt x="72" y="357"/>
                      </a:lnTo>
                      <a:lnTo>
                        <a:pt x="74" y="360"/>
                      </a:lnTo>
                      <a:lnTo>
                        <a:pt x="75" y="363"/>
                      </a:lnTo>
                      <a:lnTo>
                        <a:pt x="76" y="366"/>
                      </a:lnTo>
                      <a:lnTo>
                        <a:pt x="77" y="370"/>
                      </a:lnTo>
                      <a:lnTo>
                        <a:pt x="78" y="373"/>
                      </a:lnTo>
                      <a:lnTo>
                        <a:pt x="79" y="378"/>
                      </a:lnTo>
                      <a:lnTo>
                        <a:pt x="80" y="381"/>
                      </a:lnTo>
                      <a:lnTo>
                        <a:pt x="82" y="384"/>
                      </a:lnTo>
                      <a:lnTo>
                        <a:pt x="83" y="387"/>
                      </a:lnTo>
                      <a:lnTo>
                        <a:pt x="85" y="392"/>
                      </a:lnTo>
                      <a:lnTo>
                        <a:pt x="85" y="394"/>
                      </a:lnTo>
                      <a:lnTo>
                        <a:pt x="86" y="398"/>
                      </a:lnTo>
                      <a:lnTo>
                        <a:pt x="87" y="402"/>
                      </a:lnTo>
                      <a:lnTo>
                        <a:pt x="88" y="405"/>
                      </a:lnTo>
                      <a:lnTo>
                        <a:pt x="89" y="408"/>
                      </a:lnTo>
                      <a:lnTo>
                        <a:pt x="90" y="412"/>
                      </a:lnTo>
                      <a:lnTo>
                        <a:pt x="91" y="415"/>
                      </a:lnTo>
                      <a:lnTo>
                        <a:pt x="93" y="419"/>
                      </a:lnTo>
                      <a:lnTo>
                        <a:pt x="94" y="422"/>
                      </a:lnTo>
                      <a:lnTo>
                        <a:pt x="94" y="425"/>
                      </a:lnTo>
                      <a:lnTo>
                        <a:pt x="95" y="428"/>
                      </a:lnTo>
                      <a:lnTo>
                        <a:pt x="96" y="431"/>
                      </a:lnTo>
                      <a:lnTo>
                        <a:pt x="96" y="434"/>
                      </a:lnTo>
                      <a:lnTo>
                        <a:pt x="97" y="437"/>
                      </a:lnTo>
                      <a:lnTo>
                        <a:pt x="97" y="440"/>
                      </a:lnTo>
                      <a:lnTo>
                        <a:pt x="98" y="444"/>
                      </a:lnTo>
                      <a:lnTo>
                        <a:pt x="99" y="446"/>
                      </a:lnTo>
                      <a:lnTo>
                        <a:pt x="99" y="449"/>
                      </a:lnTo>
                      <a:lnTo>
                        <a:pt x="99" y="451"/>
                      </a:lnTo>
                      <a:lnTo>
                        <a:pt x="100" y="455"/>
                      </a:lnTo>
                      <a:lnTo>
                        <a:pt x="101" y="457"/>
                      </a:lnTo>
                      <a:lnTo>
                        <a:pt x="101" y="460"/>
                      </a:lnTo>
                      <a:lnTo>
                        <a:pt x="101" y="462"/>
                      </a:lnTo>
                      <a:lnTo>
                        <a:pt x="102" y="466"/>
                      </a:lnTo>
                      <a:lnTo>
                        <a:pt x="102" y="468"/>
                      </a:lnTo>
                      <a:lnTo>
                        <a:pt x="102" y="470"/>
                      </a:lnTo>
                      <a:lnTo>
                        <a:pt x="104" y="472"/>
                      </a:lnTo>
                      <a:lnTo>
                        <a:pt x="104" y="476"/>
                      </a:lnTo>
                      <a:lnTo>
                        <a:pt x="105" y="480"/>
                      </a:lnTo>
                      <a:lnTo>
                        <a:pt x="106" y="484"/>
                      </a:lnTo>
                      <a:lnTo>
                        <a:pt x="106" y="489"/>
                      </a:lnTo>
                      <a:lnTo>
                        <a:pt x="106" y="493"/>
                      </a:lnTo>
                      <a:lnTo>
                        <a:pt x="106" y="498"/>
                      </a:lnTo>
                      <a:lnTo>
                        <a:pt x="107" y="501"/>
                      </a:lnTo>
                      <a:lnTo>
                        <a:pt x="107" y="504"/>
                      </a:lnTo>
                      <a:lnTo>
                        <a:pt x="107" y="508"/>
                      </a:lnTo>
                      <a:lnTo>
                        <a:pt x="107" y="511"/>
                      </a:lnTo>
                      <a:lnTo>
                        <a:pt x="107" y="514"/>
                      </a:lnTo>
                      <a:lnTo>
                        <a:pt x="107" y="516"/>
                      </a:lnTo>
                      <a:lnTo>
                        <a:pt x="107" y="519"/>
                      </a:lnTo>
                      <a:lnTo>
                        <a:pt x="107" y="521"/>
                      </a:lnTo>
                      <a:lnTo>
                        <a:pt x="107" y="524"/>
                      </a:lnTo>
                      <a:lnTo>
                        <a:pt x="107" y="527"/>
                      </a:lnTo>
                      <a:lnTo>
                        <a:pt x="107" y="530"/>
                      </a:lnTo>
                      <a:lnTo>
                        <a:pt x="107" y="531"/>
                      </a:lnTo>
                      <a:lnTo>
                        <a:pt x="107" y="532"/>
                      </a:lnTo>
                      <a:lnTo>
                        <a:pt x="54" y="528"/>
                      </a:lnTo>
                      <a:lnTo>
                        <a:pt x="112" y="559"/>
                      </a:lnTo>
                      <a:lnTo>
                        <a:pt x="108" y="585"/>
                      </a:lnTo>
                      <a:lnTo>
                        <a:pt x="23" y="543"/>
                      </a:lnTo>
                      <a:lnTo>
                        <a:pt x="23" y="543"/>
                      </a:lnTo>
                      <a:lnTo>
                        <a:pt x="23" y="541"/>
                      </a:lnTo>
                      <a:lnTo>
                        <a:pt x="21" y="536"/>
                      </a:lnTo>
                      <a:lnTo>
                        <a:pt x="21" y="533"/>
                      </a:lnTo>
                      <a:lnTo>
                        <a:pt x="20" y="530"/>
                      </a:lnTo>
                      <a:lnTo>
                        <a:pt x="19" y="527"/>
                      </a:lnTo>
                      <a:lnTo>
                        <a:pt x="18" y="523"/>
                      </a:lnTo>
                      <a:lnTo>
                        <a:pt x="18" y="520"/>
                      </a:lnTo>
                      <a:lnTo>
                        <a:pt x="17" y="516"/>
                      </a:lnTo>
                      <a:lnTo>
                        <a:pt x="16" y="512"/>
                      </a:lnTo>
                      <a:lnTo>
                        <a:pt x="14" y="509"/>
                      </a:lnTo>
                      <a:lnTo>
                        <a:pt x="14" y="504"/>
                      </a:lnTo>
                      <a:lnTo>
                        <a:pt x="13" y="502"/>
                      </a:lnTo>
                      <a:lnTo>
                        <a:pt x="12" y="499"/>
                      </a:lnTo>
                      <a:lnTo>
                        <a:pt x="12" y="496"/>
                      </a:lnTo>
                      <a:lnTo>
                        <a:pt x="12" y="494"/>
                      </a:lnTo>
                      <a:lnTo>
                        <a:pt x="11" y="491"/>
                      </a:lnTo>
                      <a:lnTo>
                        <a:pt x="11" y="489"/>
                      </a:lnTo>
                      <a:lnTo>
                        <a:pt x="10" y="485"/>
                      </a:lnTo>
                      <a:lnTo>
                        <a:pt x="10" y="483"/>
                      </a:lnTo>
                      <a:lnTo>
                        <a:pt x="9" y="481"/>
                      </a:lnTo>
                      <a:lnTo>
                        <a:pt x="9" y="478"/>
                      </a:lnTo>
                      <a:lnTo>
                        <a:pt x="8" y="474"/>
                      </a:lnTo>
                      <a:lnTo>
                        <a:pt x="8" y="472"/>
                      </a:lnTo>
                      <a:lnTo>
                        <a:pt x="8" y="469"/>
                      </a:lnTo>
                      <a:lnTo>
                        <a:pt x="7" y="467"/>
                      </a:lnTo>
                      <a:lnTo>
                        <a:pt x="7" y="463"/>
                      </a:lnTo>
                      <a:lnTo>
                        <a:pt x="7" y="460"/>
                      </a:lnTo>
                      <a:lnTo>
                        <a:pt x="6" y="457"/>
                      </a:lnTo>
                      <a:lnTo>
                        <a:pt x="6" y="454"/>
                      </a:lnTo>
                      <a:lnTo>
                        <a:pt x="5" y="451"/>
                      </a:lnTo>
                      <a:lnTo>
                        <a:pt x="5" y="448"/>
                      </a:lnTo>
                      <a:lnTo>
                        <a:pt x="3" y="445"/>
                      </a:lnTo>
                      <a:lnTo>
                        <a:pt x="3" y="441"/>
                      </a:lnTo>
                      <a:lnTo>
                        <a:pt x="3" y="437"/>
                      </a:lnTo>
                      <a:lnTo>
                        <a:pt x="3" y="435"/>
                      </a:lnTo>
                      <a:lnTo>
                        <a:pt x="2" y="430"/>
                      </a:lnTo>
                      <a:lnTo>
                        <a:pt x="2" y="427"/>
                      </a:lnTo>
                      <a:lnTo>
                        <a:pt x="1" y="424"/>
                      </a:lnTo>
                      <a:lnTo>
                        <a:pt x="1" y="420"/>
                      </a:lnTo>
                      <a:lnTo>
                        <a:pt x="1" y="417"/>
                      </a:lnTo>
                      <a:lnTo>
                        <a:pt x="1" y="414"/>
                      </a:lnTo>
                      <a:lnTo>
                        <a:pt x="1" y="411"/>
                      </a:lnTo>
                      <a:lnTo>
                        <a:pt x="1" y="407"/>
                      </a:lnTo>
                      <a:lnTo>
                        <a:pt x="0" y="403"/>
                      </a:lnTo>
                      <a:lnTo>
                        <a:pt x="0" y="400"/>
                      </a:lnTo>
                      <a:lnTo>
                        <a:pt x="0" y="395"/>
                      </a:lnTo>
                      <a:lnTo>
                        <a:pt x="0" y="392"/>
                      </a:lnTo>
                      <a:lnTo>
                        <a:pt x="0" y="387"/>
                      </a:lnTo>
                      <a:lnTo>
                        <a:pt x="0" y="384"/>
                      </a:lnTo>
                      <a:lnTo>
                        <a:pt x="0" y="381"/>
                      </a:lnTo>
                      <a:lnTo>
                        <a:pt x="0" y="376"/>
                      </a:lnTo>
                      <a:lnTo>
                        <a:pt x="0" y="373"/>
                      </a:lnTo>
                      <a:lnTo>
                        <a:pt x="0" y="369"/>
                      </a:lnTo>
                      <a:lnTo>
                        <a:pt x="0" y="364"/>
                      </a:lnTo>
                      <a:lnTo>
                        <a:pt x="0" y="361"/>
                      </a:lnTo>
                      <a:lnTo>
                        <a:pt x="0" y="357"/>
                      </a:lnTo>
                      <a:lnTo>
                        <a:pt x="0" y="353"/>
                      </a:lnTo>
                      <a:lnTo>
                        <a:pt x="0" y="350"/>
                      </a:lnTo>
                      <a:lnTo>
                        <a:pt x="0" y="346"/>
                      </a:lnTo>
                      <a:lnTo>
                        <a:pt x="0" y="342"/>
                      </a:lnTo>
                      <a:lnTo>
                        <a:pt x="0" y="338"/>
                      </a:lnTo>
                      <a:lnTo>
                        <a:pt x="0" y="335"/>
                      </a:lnTo>
                      <a:lnTo>
                        <a:pt x="0" y="331"/>
                      </a:lnTo>
                      <a:lnTo>
                        <a:pt x="0" y="327"/>
                      </a:lnTo>
                      <a:lnTo>
                        <a:pt x="0" y="324"/>
                      </a:lnTo>
                      <a:lnTo>
                        <a:pt x="0" y="320"/>
                      </a:lnTo>
                      <a:lnTo>
                        <a:pt x="0" y="316"/>
                      </a:lnTo>
                      <a:lnTo>
                        <a:pt x="0" y="313"/>
                      </a:lnTo>
                      <a:lnTo>
                        <a:pt x="0" y="309"/>
                      </a:lnTo>
                      <a:lnTo>
                        <a:pt x="0" y="306"/>
                      </a:lnTo>
                      <a:lnTo>
                        <a:pt x="1" y="303"/>
                      </a:lnTo>
                      <a:lnTo>
                        <a:pt x="1" y="299"/>
                      </a:lnTo>
                      <a:lnTo>
                        <a:pt x="1" y="296"/>
                      </a:lnTo>
                      <a:lnTo>
                        <a:pt x="1" y="293"/>
                      </a:lnTo>
                      <a:lnTo>
                        <a:pt x="2" y="289"/>
                      </a:lnTo>
                      <a:lnTo>
                        <a:pt x="2" y="286"/>
                      </a:lnTo>
                      <a:lnTo>
                        <a:pt x="2" y="283"/>
                      </a:lnTo>
                      <a:lnTo>
                        <a:pt x="2" y="279"/>
                      </a:lnTo>
                      <a:lnTo>
                        <a:pt x="2" y="277"/>
                      </a:lnTo>
                      <a:lnTo>
                        <a:pt x="2" y="274"/>
                      </a:lnTo>
                      <a:lnTo>
                        <a:pt x="3" y="272"/>
                      </a:lnTo>
                      <a:lnTo>
                        <a:pt x="3" y="268"/>
                      </a:lnTo>
                      <a:lnTo>
                        <a:pt x="3" y="266"/>
                      </a:lnTo>
                      <a:lnTo>
                        <a:pt x="3" y="263"/>
                      </a:lnTo>
                      <a:lnTo>
                        <a:pt x="3" y="261"/>
                      </a:lnTo>
                      <a:lnTo>
                        <a:pt x="3" y="259"/>
                      </a:lnTo>
                      <a:lnTo>
                        <a:pt x="3" y="256"/>
                      </a:lnTo>
                      <a:lnTo>
                        <a:pt x="5" y="252"/>
                      </a:lnTo>
                      <a:lnTo>
                        <a:pt x="5" y="248"/>
                      </a:lnTo>
                      <a:lnTo>
                        <a:pt x="5" y="244"/>
                      </a:lnTo>
                      <a:lnTo>
                        <a:pt x="5" y="240"/>
                      </a:lnTo>
                      <a:lnTo>
                        <a:pt x="5" y="238"/>
                      </a:lnTo>
                      <a:lnTo>
                        <a:pt x="6" y="235"/>
                      </a:lnTo>
                      <a:lnTo>
                        <a:pt x="6" y="232"/>
                      </a:lnTo>
                      <a:lnTo>
                        <a:pt x="6" y="231"/>
                      </a:lnTo>
                      <a:lnTo>
                        <a:pt x="7" y="230"/>
                      </a:lnTo>
                      <a:lnTo>
                        <a:pt x="8" y="227"/>
                      </a:lnTo>
                      <a:lnTo>
                        <a:pt x="9" y="224"/>
                      </a:lnTo>
                      <a:lnTo>
                        <a:pt x="11" y="222"/>
                      </a:lnTo>
                      <a:lnTo>
                        <a:pt x="12" y="219"/>
                      </a:lnTo>
                      <a:lnTo>
                        <a:pt x="16" y="216"/>
                      </a:lnTo>
                      <a:lnTo>
                        <a:pt x="18" y="212"/>
                      </a:lnTo>
                      <a:lnTo>
                        <a:pt x="20" y="208"/>
                      </a:lnTo>
                      <a:lnTo>
                        <a:pt x="23" y="203"/>
                      </a:lnTo>
                      <a:lnTo>
                        <a:pt x="27" y="199"/>
                      </a:lnTo>
                      <a:lnTo>
                        <a:pt x="28" y="197"/>
                      </a:lnTo>
                      <a:lnTo>
                        <a:pt x="30" y="194"/>
                      </a:lnTo>
                      <a:lnTo>
                        <a:pt x="31" y="191"/>
                      </a:lnTo>
                      <a:lnTo>
                        <a:pt x="33" y="189"/>
                      </a:lnTo>
                      <a:lnTo>
                        <a:pt x="35" y="186"/>
                      </a:lnTo>
                      <a:lnTo>
                        <a:pt x="38" y="184"/>
                      </a:lnTo>
                      <a:lnTo>
                        <a:pt x="39" y="180"/>
                      </a:lnTo>
                      <a:lnTo>
                        <a:pt x="42" y="178"/>
                      </a:lnTo>
                      <a:lnTo>
                        <a:pt x="43" y="176"/>
                      </a:lnTo>
                      <a:lnTo>
                        <a:pt x="45" y="173"/>
                      </a:lnTo>
                      <a:lnTo>
                        <a:pt x="47" y="169"/>
                      </a:lnTo>
                      <a:lnTo>
                        <a:pt x="50" y="167"/>
                      </a:lnTo>
                      <a:lnTo>
                        <a:pt x="52" y="164"/>
                      </a:lnTo>
                      <a:lnTo>
                        <a:pt x="54" y="161"/>
                      </a:lnTo>
                      <a:lnTo>
                        <a:pt x="56" y="157"/>
                      </a:lnTo>
                      <a:lnTo>
                        <a:pt x="58" y="155"/>
                      </a:lnTo>
                      <a:lnTo>
                        <a:pt x="61" y="151"/>
                      </a:lnTo>
                      <a:lnTo>
                        <a:pt x="63" y="148"/>
                      </a:lnTo>
                      <a:lnTo>
                        <a:pt x="65" y="145"/>
                      </a:lnTo>
                      <a:lnTo>
                        <a:pt x="68" y="142"/>
                      </a:lnTo>
                      <a:lnTo>
                        <a:pt x="71" y="140"/>
                      </a:lnTo>
                      <a:lnTo>
                        <a:pt x="73" y="136"/>
                      </a:lnTo>
                      <a:lnTo>
                        <a:pt x="76" y="133"/>
                      </a:lnTo>
                      <a:lnTo>
                        <a:pt x="78" y="131"/>
                      </a:lnTo>
                      <a:lnTo>
                        <a:pt x="80" y="126"/>
                      </a:lnTo>
                      <a:lnTo>
                        <a:pt x="83" y="123"/>
                      </a:lnTo>
                      <a:lnTo>
                        <a:pt x="86" y="121"/>
                      </a:lnTo>
                      <a:lnTo>
                        <a:pt x="88" y="118"/>
                      </a:lnTo>
                      <a:lnTo>
                        <a:pt x="91" y="114"/>
                      </a:lnTo>
                      <a:lnTo>
                        <a:pt x="94" y="112"/>
                      </a:lnTo>
                      <a:lnTo>
                        <a:pt x="96" y="109"/>
                      </a:lnTo>
                      <a:lnTo>
                        <a:pt x="99" y="105"/>
                      </a:lnTo>
                      <a:lnTo>
                        <a:pt x="102" y="102"/>
                      </a:lnTo>
                      <a:lnTo>
                        <a:pt x="105" y="100"/>
                      </a:lnTo>
                      <a:lnTo>
                        <a:pt x="108" y="97"/>
                      </a:lnTo>
                      <a:lnTo>
                        <a:pt x="110" y="93"/>
                      </a:lnTo>
                      <a:lnTo>
                        <a:pt x="113" y="91"/>
                      </a:lnTo>
                      <a:lnTo>
                        <a:pt x="117" y="89"/>
                      </a:lnTo>
                      <a:lnTo>
                        <a:pt x="119" y="86"/>
                      </a:lnTo>
                      <a:lnTo>
                        <a:pt x="122" y="83"/>
                      </a:lnTo>
                      <a:lnTo>
                        <a:pt x="124" y="80"/>
                      </a:lnTo>
                      <a:lnTo>
                        <a:pt x="128" y="78"/>
                      </a:lnTo>
                      <a:lnTo>
                        <a:pt x="130" y="76"/>
                      </a:lnTo>
                      <a:lnTo>
                        <a:pt x="133" y="72"/>
                      </a:lnTo>
                      <a:lnTo>
                        <a:pt x="135" y="70"/>
                      </a:lnTo>
                      <a:lnTo>
                        <a:pt x="138" y="68"/>
                      </a:lnTo>
                      <a:lnTo>
                        <a:pt x="141" y="66"/>
                      </a:lnTo>
                      <a:lnTo>
                        <a:pt x="144" y="64"/>
                      </a:lnTo>
                      <a:lnTo>
                        <a:pt x="146" y="60"/>
                      </a:lnTo>
                      <a:lnTo>
                        <a:pt x="149" y="58"/>
                      </a:lnTo>
                      <a:lnTo>
                        <a:pt x="152" y="56"/>
                      </a:lnTo>
                      <a:lnTo>
                        <a:pt x="155" y="54"/>
                      </a:lnTo>
                      <a:lnTo>
                        <a:pt x="157" y="51"/>
                      </a:lnTo>
                      <a:lnTo>
                        <a:pt x="160" y="50"/>
                      </a:lnTo>
                      <a:lnTo>
                        <a:pt x="163" y="47"/>
                      </a:lnTo>
                      <a:lnTo>
                        <a:pt x="166" y="46"/>
                      </a:lnTo>
                      <a:lnTo>
                        <a:pt x="168" y="44"/>
                      </a:lnTo>
                      <a:lnTo>
                        <a:pt x="171" y="42"/>
                      </a:lnTo>
                      <a:lnTo>
                        <a:pt x="174" y="39"/>
                      </a:lnTo>
                      <a:lnTo>
                        <a:pt x="176" y="38"/>
                      </a:lnTo>
                      <a:lnTo>
                        <a:pt x="178" y="36"/>
                      </a:lnTo>
                      <a:lnTo>
                        <a:pt x="180" y="34"/>
                      </a:lnTo>
                      <a:lnTo>
                        <a:pt x="184" y="33"/>
                      </a:lnTo>
                      <a:lnTo>
                        <a:pt x="186" y="32"/>
                      </a:lnTo>
                      <a:lnTo>
                        <a:pt x="188" y="29"/>
                      </a:lnTo>
                      <a:lnTo>
                        <a:pt x="191" y="28"/>
                      </a:lnTo>
                      <a:lnTo>
                        <a:pt x="194" y="26"/>
                      </a:lnTo>
                      <a:lnTo>
                        <a:pt x="196" y="25"/>
                      </a:lnTo>
                      <a:lnTo>
                        <a:pt x="200" y="22"/>
                      </a:lnTo>
                      <a:lnTo>
                        <a:pt x="206" y="21"/>
                      </a:lnTo>
                      <a:lnTo>
                        <a:pt x="209" y="17"/>
                      </a:lnTo>
                      <a:lnTo>
                        <a:pt x="213" y="15"/>
                      </a:lnTo>
                      <a:lnTo>
                        <a:pt x="217" y="13"/>
                      </a:lnTo>
                      <a:lnTo>
                        <a:pt x="221" y="11"/>
                      </a:lnTo>
                      <a:lnTo>
                        <a:pt x="223" y="8"/>
                      </a:lnTo>
                      <a:lnTo>
                        <a:pt x="227" y="7"/>
                      </a:lnTo>
                      <a:lnTo>
                        <a:pt x="230" y="6"/>
                      </a:lnTo>
                      <a:lnTo>
                        <a:pt x="233" y="4"/>
                      </a:lnTo>
                      <a:lnTo>
                        <a:pt x="238" y="2"/>
                      </a:lnTo>
                      <a:lnTo>
                        <a:pt x="241" y="1"/>
                      </a:lnTo>
                      <a:lnTo>
                        <a:pt x="243" y="0"/>
                      </a:lnTo>
                      <a:lnTo>
                        <a:pt x="244" y="0"/>
                      </a:lnTo>
                      <a:lnTo>
                        <a:pt x="244" y="0"/>
                      </a:lnTo>
                      <a:close/>
                    </a:path>
                  </a:pathLst>
                </a:custGeom>
                <a:solidFill>
                  <a:srgbClr val="A69C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1" name="Freeform 28">
                  <a:extLst>
                    <a:ext uri="{FF2B5EF4-FFF2-40B4-BE49-F238E27FC236}">
                      <a16:creationId xmlns:a16="http://schemas.microsoft.com/office/drawing/2014/main" id="{D828102F-BF2B-4EA5-96BE-CBB17E2761D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75151" y="1462088"/>
                  <a:ext cx="50800" cy="103188"/>
                </a:xfrm>
                <a:custGeom>
                  <a:avLst/>
                  <a:gdLst>
                    <a:gd name="T0" fmla="*/ 1 w 130"/>
                    <a:gd name="T1" fmla="*/ 1 h 261"/>
                    <a:gd name="T2" fmla="*/ 7 w 130"/>
                    <a:gd name="T3" fmla="*/ 7 h 261"/>
                    <a:gd name="T4" fmla="*/ 15 w 130"/>
                    <a:gd name="T5" fmla="*/ 16 h 261"/>
                    <a:gd name="T6" fmla="*/ 20 w 130"/>
                    <a:gd name="T7" fmla="*/ 20 h 261"/>
                    <a:gd name="T8" fmla="*/ 26 w 130"/>
                    <a:gd name="T9" fmla="*/ 27 h 261"/>
                    <a:gd name="T10" fmla="*/ 31 w 130"/>
                    <a:gd name="T11" fmla="*/ 33 h 261"/>
                    <a:gd name="T12" fmla="*/ 37 w 130"/>
                    <a:gd name="T13" fmla="*/ 40 h 261"/>
                    <a:gd name="T14" fmla="*/ 42 w 130"/>
                    <a:gd name="T15" fmla="*/ 48 h 261"/>
                    <a:gd name="T16" fmla="*/ 50 w 130"/>
                    <a:gd name="T17" fmla="*/ 56 h 261"/>
                    <a:gd name="T18" fmla="*/ 55 w 130"/>
                    <a:gd name="T19" fmla="*/ 64 h 261"/>
                    <a:gd name="T20" fmla="*/ 62 w 130"/>
                    <a:gd name="T21" fmla="*/ 73 h 261"/>
                    <a:gd name="T22" fmla="*/ 67 w 130"/>
                    <a:gd name="T23" fmla="*/ 82 h 261"/>
                    <a:gd name="T24" fmla="*/ 71 w 130"/>
                    <a:gd name="T25" fmla="*/ 87 h 261"/>
                    <a:gd name="T26" fmla="*/ 74 w 130"/>
                    <a:gd name="T27" fmla="*/ 92 h 261"/>
                    <a:gd name="T28" fmla="*/ 79 w 130"/>
                    <a:gd name="T29" fmla="*/ 102 h 261"/>
                    <a:gd name="T30" fmla="*/ 82 w 130"/>
                    <a:gd name="T31" fmla="*/ 106 h 261"/>
                    <a:gd name="T32" fmla="*/ 84 w 130"/>
                    <a:gd name="T33" fmla="*/ 112 h 261"/>
                    <a:gd name="T34" fmla="*/ 86 w 130"/>
                    <a:gd name="T35" fmla="*/ 116 h 261"/>
                    <a:gd name="T36" fmla="*/ 88 w 130"/>
                    <a:gd name="T37" fmla="*/ 121 h 261"/>
                    <a:gd name="T38" fmla="*/ 90 w 130"/>
                    <a:gd name="T39" fmla="*/ 126 h 261"/>
                    <a:gd name="T40" fmla="*/ 93 w 130"/>
                    <a:gd name="T41" fmla="*/ 130 h 261"/>
                    <a:gd name="T42" fmla="*/ 97 w 130"/>
                    <a:gd name="T43" fmla="*/ 140 h 261"/>
                    <a:gd name="T44" fmla="*/ 100 w 130"/>
                    <a:gd name="T45" fmla="*/ 149 h 261"/>
                    <a:gd name="T46" fmla="*/ 104 w 130"/>
                    <a:gd name="T47" fmla="*/ 158 h 261"/>
                    <a:gd name="T48" fmla="*/ 107 w 130"/>
                    <a:gd name="T49" fmla="*/ 168 h 261"/>
                    <a:gd name="T50" fmla="*/ 109 w 130"/>
                    <a:gd name="T51" fmla="*/ 174 h 261"/>
                    <a:gd name="T52" fmla="*/ 111 w 130"/>
                    <a:gd name="T53" fmla="*/ 181 h 261"/>
                    <a:gd name="T54" fmla="*/ 114 w 130"/>
                    <a:gd name="T55" fmla="*/ 188 h 261"/>
                    <a:gd name="T56" fmla="*/ 116 w 130"/>
                    <a:gd name="T57" fmla="*/ 193 h 261"/>
                    <a:gd name="T58" fmla="*/ 118 w 130"/>
                    <a:gd name="T59" fmla="*/ 201 h 261"/>
                    <a:gd name="T60" fmla="*/ 118 w 130"/>
                    <a:gd name="T61" fmla="*/ 204 h 261"/>
                    <a:gd name="T62" fmla="*/ 130 w 130"/>
                    <a:gd name="T63" fmla="*/ 228 h 261"/>
                    <a:gd name="T64" fmla="*/ 15 w 130"/>
                    <a:gd name="T65" fmla="*/ 222 h 261"/>
                    <a:gd name="T66" fmla="*/ 33 w 130"/>
                    <a:gd name="T67" fmla="*/ 175 h 261"/>
                    <a:gd name="T68" fmla="*/ 0 w 130"/>
                    <a:gd name="T69" fmla="*/ 0 h 26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</a:cxnLst>
                  <a:rect l="0" t="0" r="r" b="b"/>
                  <a:pathLst>
                    <a:path w="130" h="261">
                      <a:moveTo>
                        <a:pt x="0" y="0"/>
                      </a:moveTo>
                      <a:lnTo>
                        <a:pt x="1" y="1"/>
                      </a:lnTo>
                      <a:lnTo>
                        <a:pt x="4" y="4"/>
                      </a:lnTo>
                      <a:lnTo>
                        <a:pt x="7" y="7"/>
                      </a:lnTo>
                      <a:lnTo>
                        <a:pt x="10" y="11"/>
                      </a:lnTo>
                      <a:lnTo>
                        <a:pt x="15" y="16"/>
                      </a:lnTo>
                      <a:lnTo>
                        <a:pt x="17" y="18"/>
                      </a:lnTo>
                      <a:lnTo>
                        <a:pt x="20" y="20"/>
                      </a:lnTo>
                      <a:lnTo>
                        <a:pt x="22" y="23"/>
                      </a:lnTo>
                      <a:lnTo>
                        <a:pt x="26" y="27"/>
                      </a:lnTo>
                      <a:lnTo>
                        <a:pt x="28" y="30"/>
                      </a:lnTo>
                      <a:lnTo>
                        <a:pt x="31" y="33"/>
                      </a:lnTo>
                      <a:lnTo>
                        <a:pt x="33" y="37"/>
                      </a:lnTo>
                      <a:lnTo>
                        <a:pt x="37" y="40"/>
                      </a:lnTo>
                      <a:lnTo>
                        <a:pt x="40" y="43"/>
                      </a:lnTo>
                      <a:lnTo>
                        <a:pt x="42" y="48"/>
                      </a:lnTo>
                      <a:lnTo>
                        <a:pt x="45" y="52"/>
                      </a:lnTo>
                      <a:lnTo>
                        <a:pt x="50" y="56"/>
                      </a:lnTo>
                      <a:lnTo>
                        <a:pt x="52" y="60"/>
                      </a:lnTo>
                      <a:lnTo>
                        <a:pt x="55" y="64"/>
                      </a:lnTo>
                      <a:lnTo>
                        <a:pt x="59" y="69"/>
                      </a:lnTo>
                      <a:lnTo>
                        <a:pt x="62" y="73"/>
                      </a:lnTo>
                      <a:lnTo>
                        <a:pt x="64" y="77"/>
                      </a:lnTo>
                      <a:lnTo>
                        <a:pt x="67" y="82"/>
                      </a:lnTo>
                      <a:lnTo>
                        <a:pt x="70" y="84"/>
                      </a:lnTo>
                      <a:lnTo>
                        <a:pt x="71" y="87"/>
                      </a:lnTo>
                      <a:lnTo>
                        <a:pt x="73" y="89"/>
                      </a:lnTo>
                      <a:lnTo>
                        <a:pt x="74" y="92"/>
                      </a:lnTo>
                      <a:lnTo>
                        <a:pt x="76" y="96"/>
                      </a:lnTo>
                      <a:lnTo>
                        <a:pt x="79" y="102"/>
                      </a:lnTo>
                      <a:lnTo>
                        <a:pt x="81" y="104"/>
                      </a:lnTo>
                      <a:lnTo>
                        <a:pt x="82" y="106"/>
                      </a:lnTo>
                      <a:lnTo>
                        <a:pt x="83" y="108"/>
                      </a:lnTo>
                      <a:lnTo>
                        <a:pt x="84" y="112"/>
                      </a:lnTo>
                      <a:lnTo>
                        <a:pt x="85" y="114"/>
                      </a:lnTo>
                      <a:lnTo>
                        <a:pt x="86" y="116"/>
                      </a:lnTo>
                      <a:lnTo>
                        <a:pt x="87" y="118"/>
                      </a:lnTo>
                      <a:lnTo>
                        <a:pt x="88" y="121"/>
                      </a:lnTo>
                      <a:lnTo>
                        <a:pt x="89" y="124"/>
                      </a:lnTo>
                      <a:lnTo>
                        <a:pt x="90" y="126"/>
                      </a:lnTo>
                      <a:lnTo>
                        <a:pt x="92" y="128"/>
                      </a:lnTo>
                      <a:lnTo>
                        <a:pt x="93" y="130"/>
                      </a:lnTo>
                      <a:lnTo>
                        <a:pt x="95" y="135"/>
                      </a:lnTo>
                      <a:lnTo>
                        <a:pt x="97" y="140"/>
                      </a:lnTo>
                      <a:lnTo>
                        <a:pt x="98" y="145"/>
                      </a:lnTo>
                      <a:lnTo>
                        <a:pt x="100" y="149"/>
                      </a:lnTo>
                      <a:lnTo>
                        <a:pt x="101" y="153"/>
                      </a:lnTo>
                      <a:lnTo>
                        <a:pt x="104" y="158"/>
                      </a:lnTo>
                      <a:lnTo>
                        <a:pt x="105" y="162"/>
                      </a:lnTo>
                      <a:lnTo>
                        <a:pt x="107" y="168"/>
                      </a:lnTo>
                      <a:lnTo>
                        <a:pt x="108" y="171"/>
                      </a:lnTo>
                      <a:lnTo>
                        <a:pt x="109" y="174"/>
                      </a:lnTo>
                      <a:lnTo>
                        <a:pt x="110" y="178"/>
                      </a:lnTo>
                      <a:lnTo>
                        <a:pt x="111" y="181"/>
                      </a:lnTo>
                      <a:lnTo>
                        <a:pt x="112" y="184"/>
                      </a:lnTo>
                      <a:lnTo>
                        <a:pt x="114" y="188"/>
                      </a:lnTo>
                      <a:lnTo>
                        <a:pt x="115" y="190"/>
                      </a:lnTo>
                      <a:lnTo>
                        <a:pt x="116" y="193"/>
                      </a:lnTo>
                      <a:lnTo>
                        <a:pt x="116" y="197"/>
                      </a:lnTo>
                      <a:lnTo>
                        <a:pt x="118" y="201"/>
                      </a:lnTo>
                      <a:lnTo>
                        <a:pt x="118" y="203"/>
                      </a:lnTo>
                      <a:lnTo>
                        <a:pt x="118" y="204"/>
                      </a:lnTo>
                      <a:lnTo>
                        <a:pt x="75" y="206"/>
                      </a:lnTo>
                      <a:lnTo>
                        <a:pt x="130" y="228"/>
                      </a:lnTo>
                      <a:lnTo>
                        <a:pt x="121" y="261"/>
                      </a:lnTo>
                      <a:lnTo>
                        <a:pt x="15" y="222"/>
                      </a:lnTo>
                      <a:lnTo>
                        <a:pt x="17" y="178"/>
                      </a:lnTo>
                      <a:lnTo>
                        <a:pt x="33" y="175"/>
                      </a:lnTo>
                      <a:lnTo>
                        <a:pt x="20" y="84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A69C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2" name="Freeform 29">
                  <a:extLst>
                    <a:ext uri="{FF2B5EF4-FFF2-40B4-BE49-F238E27FC236}">
                      <a16:creationId xmlns:a16="http://schemas.microsoft.com/office/drawing/2014/main" id="{0BCF4B40-1DEC-49DD-8F8B-484E3893994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37051" y="1052513"/>
                  <a:ext cx="12700" cy="30163"/>
                </a:xfrm>
                <a:custGeom>
                  <a:avLst/>
                  <a:gdLst>
                    <a:gd name="T0" fmla="*/ 0 w 34"/>
                    <a:gd name="T1" fmla="*/ 0 h 74"/>
                    <a:gd name="T2" fmla="*/ 34 w 34"/>
                    <a:gd name="T3" fmla="*/ 30 h 74"/>
                    <a:gd name="T4" fmla="*/ 23 w 34"/>
                    <a:gd name="T5" fmla="*/ 74 h 74"/>
                    <a:gd name="T6" fmla="*/ 0 w 34"/>
                    <a:gd name="T7" fmla="*/ 38 h 74"/>
                    <a:gd name="T8" fmla="*/ 0 w 34"/>
                    <a:gd name="T9" fmla="*/ 0 h 74"/>
                    <a:gd name="T10" fmla="*/ 0 w 34"/>
                    <a:gd name="T11" fmla="*/ 0 h 7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34" h="74">
                      <a:moveTo>
                        <a:pt x="0" y="0"/>
                      </a:moveTo>
                      <a:lnTo>
                        <a:pt x="34" y="30"/>
                      </a:lnTo>
                      <a:lnTo>
                        <a:pt x="23" y="74"/>
                      </a:lnTo>
                      <a:lnTo>
                        <a:pt x="0" y="38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FF8057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3" name="Freeform 30">
                  <a:extLst>
                    <a:ext uri="{FF2B5EF4-FFF2-40B4-BE49-F238E27FC236}">
                      <a16:creationId xmlns:a16="http://schemas.microsoft.com/office/drawing/2014/main" id="{A8E1F805-5219-4C68-88CE-8B143B0D7C55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3401" y="1311276"/>
                  <a:ext cx="60325" cy="147638"/>
                </a:xfrm>
                <a:custGeom>
                  <a:avLst/>
                  <a:gdLst>
                    <a:gd name="T0" fmla="*/ 15 w 153"/>
                    <a:gd name="T1" fmla="*/ 6 h 375"/>
                    <a:gd name="T2" fmla="*/ 25 w 153"/>
                    <a:gd name="T3" fmla="*/ 13 h 375"/>
                    <a:gd name="T4" fmla="*/ 36 w 153"/>
                    <a:gd name="T5" fmla="*/ 24 h 375"/>
                    <a:gd name="T6" fmla="*/ 50 w 153"/>
                    <a:gd name="T7" fmla="*/ 37 h 375"/>
                    <a:gd name="T8" fmla="*/ 65 w 153"/>
                    <a:gd name="T9" fmla="*/ 52 h 375"/>
                    <a:gd name="T10" fmla="*/ 80 w 153"/>
                    <a:gd name="T11" fmla="*/ 71 h 375"/>
                    <a:gd name="T12" fmla="*/ 88 w 153"/>
                    <a:gd name="T13" fmla="*/ 81 h 375"/>
                    <a:gd name="T14" fmla="*/ 96 w 153"/>
                    <a:gd name="T15" fmla="*/ 92 h 375"/>
                    <a:gd name="T16" fmla="*/ 102 w 153"/>
                    <a:gd name="T17" fmla="*/ 103 h 375"/>
                    <a:gd name="T18" fmla="*/ 109 w 153"/>
                    <a:gd name="T19" fmla="*/ 115 h 375"/>
                    <a:gd name="T20" fmla="*/ 114 w 153"/>
                    <a:gd name="T21" fmla="*/ 127 h 375"/>
                    <a:gd name="T22" fmla="*/ 121 w 153"/>
                    <a:gd name="T23" fmla="*/ 140 h 375"/>
                    <a:gd name="T24" fmla="*/ 125 w 153"/>
                    <a:gd name="T25" fmla="*/ 152 h 375"/>
                    <a:gd name="T26" fmla="*/ 131 w 153"/>
                    <a:gd name="T27" fmla="*/ 167 h 375"/>
                    <a:gd name="T28" fmla="*/ 135 w 153"/>
                    <a:gd name="T29" fmla="*/ 180 h 375"/>
                    <a:gd name="T30" fmla="*/ 140 w 153"/>
                    <a:gd name="T31" fmla="*/ 193 h 375"/>
                    <a:gd name="T32" fmla="*/ 143 w 153"/>
                    <a:gd name="T33" fmla="*/ 205 h 375"/>
                    <a:gd name="T34" fmla="*/ 146 w 153"/>
                    <a:gd name="T35" fmla="*/ 219 h 375"/>
                    <a:gd name="T36" fmla="*/ 148 w 153"/>
                    <a:gd name="T37" fmla="*/ 232 h 375"/>
                    <a:gd name="T38" fmla="*/ 151 w 153"/>
                    <a:gd name="T39" fmla="*/ 245 h 375"/>
                    <a:gd name="T40" fmla="*/ 152 w 153"/>
                    <a:gd name="T41" fmla="*/ 256 h 375"/>
                    <a:gd name="T42" fmla="*/ 153 w 153"/>
                    <a:gd name="T43" fmla="*/ 268 h 375"/>
                    <a:gd name="T44" fmla="*/ 153 w 153"/>
                    <a:gd name="T45" fmla="*/ 280 h 375"/>
                    <a:gd name="T46" fmla="*/ 153 w 153"/>
                    <a:gd name="T47" fmla="*/ 291 h 375"/>
                    <a:gd name="T48" fmla="*/ 151 w 153"/>
                    <a:gd name="T49" fmla="*/ 301 h 375"/>
                    <a:gd name="T50" fmla="*/ 148 w 153"/>
                    <a:gd name="T51" fmla="*/ 311 h 375"/>
                    <a:gd name="T52" fmla="*/ 143 w 153"/>
                    <a:gd name="T53" fmla="*/ 327 h 375"/>
                    <a:gd name="T54" fmla="*/ 136 w 153"/>
                    <a:gd name="T55" fmla="*/ 342 h 375"/>
                    <a:gd name="T56" fmla="*/ 129 w 153"/>
                    <a:gd name="T57" fmla="*/ 354 h 375"/>
                    <a:gd name="T58" fmla="*/ 116 w 153"/>
                    <a:gd name="T59" fmla="*/ 369 h 375"/>
                    <a:gd name="T60" fmla="*/ 109 w 153"/>
                    <a:gd name="T61" fmla="*/ 375 h 375"/>
                    <a:gd name="T62" fmla="*/ 101 w 153"/>
                    <a:gd name="T63" fmla="*/ 369 h 375"/>
                    <a:gd name="T64" fmla="*/ 88 w 153"/>
                    <a:gd name="T65" fmla="*/ 359 h 375"/>
                    <a:gd name="T66" fmla="*/ 77 w 153"/>
                    <a:gd name="T67" fmla="*/ 349 h 375"/>
                    <a:gd name="T68" fmla="*/ 65 w 153"/>
                    <a:gd name="T69" fmla="*/ 337 h 375"/>
                    <a:gd name="T70" fmla="*/ 53 w 153"/>
                    <a:gd name="T71" fmla="*/ 322 h 375"/>
                    <a:gd name="T72" fmla="*/ 44 w 153"/>
                    <a:gd name="T73" fmla="*/ 309 h 375"/>
                    <a:gd name="T74" fmla="*/ 39 w 153"/>
                    <a:gd name="T75" fmla="*/ 300 h 375"/>
                    <a:gd name="T76" fmla="*/ 34 w 153"/>
                    <a:gd name="T77" fmla="*/ 288 h 375"/>
                    <a:gd name="T78" fmla="*/ 29 w 153"/>
                    <a:gd name="T79" fmla="*/ 277 h 375"/>
                    <a:gd name="T80" fmla="*/ 24 w 153"/>
                    <a:gd name="T81" fmla="*/ 263 h 375"/>
                    <a:gd name="T82" fmla="*/ 21 w 153"/>
                    <a:gd name="T83" fmla="*/ 251 h 375"/>
                    <a:gd name="T84" fmla="*/ 18 w 153"/>
                    <a:gd name="T85" fmla="*/ 237 h 375"/>
                    <a:gd name="T86" fmla="*/ 14 w 153"/>
                    <a:gd name="T87" fmla="*/ 224 h 375"/>
                    <a:gd name="T88" fmla="*/ 12 w 153"/>
                    <a:gd name="T89" fmla="*/ 210 h 375"/>
                    <a:gd name="T90" fmla="*/ 10 w 153"/>
                    <a:gd name="T91" fmla="*/ 195 h 375"/>
                    <a:gd name="T92" fmla="*/ 8 w 153"/>
                    <a:gd name="T93" fmla="*/ 181 h 375"/>
                    <a:gd name="T94" fmla="*/ 6 w 153"/>
                    <a:gd name="T95" fmla="*/ 167 h 375"/>
                    <a:gd name="T96" fmla="*/ 4 w 153"/>
                    <a:gd name="T97" fmla="*/ 152 h 375"/>
                    <a:gd name="T98" fmla="*/ 2 w 153"/>
                    <a:gd name="T99" fmla="*/ 139 h 375"/>
                    <a:gd name="T100" fmla="*/ 2 w 153"/>
                    <a:gd name="T101" fmla="*/ 125 h 375"/>
                    <a:gd name="T102" fmla="*/ 1 w 153"/>
                    <a:gd name="T103" fmla="*/ 111 h 375"/>
                    <a:gd name="T104" fmla="*/ 0 w 153"/>
                    <a:gd name="T105" fmla="*/ 99 h 375"/>
                    <a:gd name="T106" fmla="*/ 0 w 153"/>
                    <a:gd name="T107" fmla="*/ 88 h 375"/>
                    <a:gd name="T108" fmla="*/ 0 w 153"/>
                    <a:gd name="T109" fmla="*/ 77 h 375"/>
                    <a:gd name="T110" fmla="*/ 0 w 153"/>
                    <a:gd name="T111" fmla="*/ 66 h 375"/>
                    <a:gd name="T112" fmla="*/ 1 w 153"/>
                    <a:gd name="T113" fmla="*/ 52 h 375"/>
                    <a:gd name="T114" fmla="*/ 2 w 153"/>
                    <a:gd name="T115" fmla="*/ 37 h 375"/>
                    <a:gd name="T116" fmla="*/ 3 w 153"/>
                    <a:gd name="T117" fmla="*/ 23 h 375"/>
                    <a:gd name="T118" fmla="*/ 4 w 153"/>
                    <a:gd name="T119" fmla="*/ 13 h 375"/>
                    <a:gd name="T120" fmla="*/ 7 w 153"/>
                    <a:gd name="T121" fmla="*/ 4 h 3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  <a:cxn ang="0">
                      <a:pos x="T114" y="T115"/>
                    </a:cxn>
                    <a:cxn ang="0">
                      <a:pos x="T116" y="T117"/>
                    </a:cxn>
                    <a:cxn ang="0">
                      <a:pos x="T118" y="T119"/>
                    </a:cxn>
                    <a:cxn ang="0">
                      <a:pos x="T120" y="T121"/>
                    </a:cxn>
                  </a:cxnLst>
                  <a:rect l="0" t="0" r="r" b="b"/>
                  <a:pathLst>
                    <a:path w="153" h="375">
                      <a:moveTo>
                        <a:pt x="8" y="0"/>
                      </a:moveTo>
                      <a:lnTo>
                        <a:pt x="9" y="1"/>
                      </a:lnTo>
                      <a:lnTo>
                        <a:pt x="11" y="2"/>
                      </a:lnTo>
                      <a:lnTo>
                        <a:pt x="15" y="6"/>
                      </a:lnTo>
                      <a:lnTo>
                        <a:pt x="18" y="7"/>
                      </a:lnTo>
                      <a:lnTo>
                        <a:pt x="20" y="9"/>
                      </a:lnTo>
                      <a:lnTo>
                        <a:pt x="22" y="10"/>
                      </a:lnTo>
                      <a:lnTo>
                        <a:pt x="25" y="13"/>
                      </a:lnTo>
                      <a:lnTo>
                        <a:pt x="28" y="16"/>
                      </a:lnTo>
                      <a:lnTo>
                        <a:pt x="30" y="18"/>
                      </a:lnTo>
                      <a:lnTo>
                        <a:pt x="33" y="21"/>
                      </a:lnTo>
                      <a:lnTo>
                        <a:pt x="36" y="24"/>
                      </a:lnTo>
                      <a:lnTo>
                        <a:pt x="40" y="27"/>
                      </a:lnTo>
                      <a:lnTo>
                        <a:pt x="43" y="30"/>
                      </a:lnTo>
                      <a:lnTo>
                        <a:pt x="46" y="33"/>
                      </a:lnTo>
                      <a:lnTo>
                        <a:pt x="50" y="37"/>
                      </a:lnTo>
                      <a:lnTo>
                        <a:pt x="54" y="40"/>
                      </a:lnTo>
                      <a:lnTo>
                        <a:pt x="57" y="44"/>
                      </a:lnTo>
                      <a:lnTo>
                        <a:pt x="62" y="48"/>
                      </a:lnTo>
                      <a:lnTo>
                        <a:pt x="65" y="52"/>
                      </a:lnTo>
                      <a:lnTo>
                        <a:pt x="68" y="56"/>
                      </a:lnTo>
                      <a:lnTo>
                        <a:pt x="73" y="61"/>
                      </a:lnTo>
                      <a:lnTo>
                        <a:pt x="76" y="65"/>
                      </a:lnTo>
                      <a:lnTo>
                        <a:pt x="80" y="71"/>
                      </a:lnTo>
                      <a:lnTo>
                        <a:pt x="81" y="73"/>
                      </a:lnTo>
                      <a:lnTo>
                        <a:pt x="84" y="75"/>
                      </a:lnTo>
                      <a:lnTo>
                        <a:pt x="86" y="78"/>
                      </a:lnTo>
                      <a:lnTo>
                        <a:pt x="88" y="81"/>
                      </a:lnTo>
                      <a:lnTo>
                        <a:pt x="89" y="84"/>
                      </a:lnTo>
                      <a:lnTo>
                        <a:pt x="91" y="86"/>
                      </a:lnTo>
                      <a:lnTo>
                        <a:pt x="94" y="88"/>
                      </a:lnTo>
                      <a:lnTo>
                        <a:pt x="96" y="92"/>
                      </a:lnTo>
                      <a:lnTo>
                        <a:pt x="97" y="95"/>
                      </a:lnTo>
                      <a:lnTo>
                        <a:pt x="98" y="97"/>
                      </a:lnTo>
                      <a:lnTo>
                        <a:pt x="100" y="100"/>
                      </a:lnTo>
                      <a:lnTo>
                        <a:pt x="102" y="103"/>
                      </a:lnTo>
                      <a:lnTo>
                        <a:pt x="103" y="106"/>
                      </a:lnTo>
                      <a:lnTo>
                        <a:pt x="105" y="109"/>
                      </a:lnTo>
                      <a:lnTo>
                        <a:pt x="107" y="111"/>
                      </a:lnTo>
                      <a:lnTo>
                        <a:pt x="109" y="115"/>
                      </a:lnTo>
                      <a:lnTo>
                        <a:pt x="110" y="118"/>
                      </a:lnTo>
                      <a:lnTo>
                        <a:pt x="111" y="120"/>
                      </a:lnTo>
                      <a:lnTo>
                        <a:pt x="112" y="124"/>
                      </a:lnTo>
                      <a:lnTo>
                        <a:pt x="114" y="127"/>
                      </a:lnTo>
                      <a:lnTo>
                        <a:pt x="116" y="130"/>
                      </a:lnTo>
                      <a:lnTo>
                        <a:pt x="118" y="134"/>
                      </a:lnTo>
                      <a:lnTo>
                        <a:pt x="119" y="137"/>
                      </a:lnTo>
                      <a:lnTo>
                        <a:pt x="121" y="140"/>
                      </a:lnTo>
                      <a:lnTo>
                        <a:pt x="121" y="143"/>
                      </a:lnTo>
                      <a:lnTo>
                        <a:pt x="122" y="147"/>
                      </a:lnTo>
                      <a:lnTo>
                        <a:pt x="124" y="149"/>
                      </a:lnTo>
                      <a:lnTo>
                        <a:pt x="125" y="152"/>
                      </a:lnTo>
                      <a:lnTo>
                        <a:pt x="126" y="156"/>
                      </a:lnTo>
                      <a:lnTo>
                        <a:pt x="128" y="159"/>
                      </a:lnTo>
                      <a:lnTo>
                        <a:pt x="130" y="162"/>
                      </a:lnTo>
                      <a:lnTo>
                        <a:pt x="131" y="167"/>
                      </a:lnTo>
                      <a:lnTo>
                        <a:pt x="132" y="169"/>
                      </a:lnTo>
                      <a:lnTo>
                        <a:pt x="133" y="173"/>
                      </a:lnTo>
                      <a:lnTo>
                        <a:pt x="134" y="175"/>
                      </a:lnTo>
                      <a:lnTo>
                        <a:pt x="135" y="180"/>
                      </a:lnTo>
                      <a:lnTo>
                        <a:pt x="136" y="182"/>
                      </a:lnTo>
                      <a:lnTo>
                        <a:pt x="137" y="186"/>
                      </a:lnTo>
                      <a:lnTo>
                        <a:pt x="139" y="189"/>
                      </a:lnTo>
                      <a:lnTo>
                        <a:pt x="140" y="193"/>
                      </a:lnTo>
                      <a:lnTo>
                        <a:pt x="141" y="196"/>
                      </a:lnTo>
                      <a:lnTo>
                        <a:pt x="142" y="198"/>
                      </a:lnTo>
                      <a:lnTo>
                        <a:pt x="142" y="202"/>
                      </a:lnTo>
                      <a:lnTo>
                        <a:pt x="143" y="205"/>
                      </a:lnTo>
                      <a:lnTo>
                        <a:pt x="144" y="208"/>
                      </a:lnTo>
                      <a:lnTo>
                        <a:pt x="145" y="213"/>
                      </a:lnTo>
                      <a:lnTo>
                        <a:pt x="146" y="215"/>
                      </a:lnTo>
                      <a:lnTo>
                        <a:pt x="146" y="219"/>
                      </a:lnTo>
                      <a:lnTo>
                        <a:pt x="147" y="222"/>
                      </a:lnTo>
                      <a:lnTo>
                        <a:pt x="147" y="225"/>
                      </a:lnTo>
                      <a:lnTo>
                        <a:pt x="147" y="228"/>
                      </a:lnTo>
                      <a:lnTo>
                        <a:pt x="148" y="232"/>
                      </a:lnTo>
                      <a:lnTo>
                        <a:pt x="150" y="235"/>
                      </a:lnTo>
                      <a:lnTo>
                        <a:pt x="150" y="237"/>
                      </a:lnTo>
                      <a:lnTo>
                        <a:pt x="150" y="240"/>
                      </a:lnTo>
                      <a:lnTo>
                        <a:pt x="151" y="245"/>
                      </a:lnTo>
                      <a:lnTo>
                        <a:pt x="151" y="247"/>
                      </a:lnTo>
                      <a:lnTo>
                        <a:pt x="152" y="250"/>
                      </a:lnTo>
                      <a:lnTo>
                        <a:pt x="152" y="254"/>
                      </a:lnTo>
                      <a:lnTo>
                        <a:pt x="152" y="256"/>
                      </a:lnTo>
                      <a:lnTo>
                        <a:pt x="152" y="259"/>
                      </a:lnTo>
                      <a:lnTo>
                        <a:pt x="153" y="262"/>
                      </a:lnTo>
                      <a:lnTo>
                        <a:pt x="153" y="265"/>
                      </a:lnTo>
                      <a:lnTo>
                        <a:pt x="153" y="268"/>
                      </a:lnTo>
                      <a:lnTo>
                        <a:pt x="153" y="271"/>
                      </a:lnTo>
                      <a:lnTo>
                        <a:pt x="153" y="275"/>
                      </a:lnTo>
                      <a:lnTo>
                        <a:pt x="153" y="277"/>
                      </a:lnTo>
                      <a:lnTo>
                        <a:pt x="153" y="280"/>
                      </a:lnTo>
                      <a:lnTo>
                        <a:pt x="153" y="282"/>
                      </a:lnTo>
                      <a:lnTo>
                        <a:pt x="153" y="286"/>
                      </a:lnTo>
                      <a:lnTo>
                        <a:pt x="153" y="288"/>
                      </a:lnTo>
                      <a:lnTo>
                        <a:pt x="153" y="291"/>
                      </a:lnTo>
                      <a:lnTo>
                        <a:pt x="152" y="293"/>
                      </a:lnTo>
                      <a:lnTo>
                        <a:pt x="152" y="295"/>
                      </a:lnTo>
                      <a:lnTo>
                        <a:pt x="151" y="298"/>
                      </a:lnTo>
                      <a:lnTo>
                        <a:pt x="151" y="301"/>
                      </a:lnTo>
                      <a:lnTo>
                        <a:pt x="150" y="303"/>
                      </a:lnTo>
                      <a:lnTo>
                        <a:pt x="150" y="305"/>
                      </a:lnTo>
                      <a:lnTo>
                        <a:pt x="150" y="308"/>
                      </a:lnTo>
                      <a:lnTo>
                        <a:pt x="148" y="311"/>
                      </a:lnTo>
                      <a:lnTo>
                        <a:pt x="147" y="314"/>
                      </a:lnTo>
                      <a:lnTo>
                        <a:pt x="146" y="319"/>
                      </a:lnTo>
                      <a:lnTo>
                        <a:pt x="145" y="323"/>
                      </a:lnTo>
                      <a:lnTo>
                        <a:pt x="143" y="327"/>
                      </a:lnTo>
                      <a:lnTo>
                        <a:pt x="141" y="331"/>
                      </a:lnTo>
                      <a:lnTo>
                        <a:pt x="140" y="334"/>
                      </a:lnTo>
                      <a:lnTo>
                        <a:pt x="137" y="338"/>
                      </a:lnTo>
                      <a:lnTo>
                        <a:pt x="136" y="342"/>
                      </a:lnTo>
                      <a:lnTo>
                        <a:pt x="134" y="345"/>
                      </a:lnTo>
                      <a:lnTo>
                        <a:pt x="132" y="347"/>
                      </a:lnTo>
                      <a:lnTo>
                        <a:pt x="130" y="351"/>
                      </a:lnTo>
                      <a:lnTo>
                        <a:pt x="129" y="354"/>
                      </a:lnTo>
                      <a:lnTo>
                        <a:pt x="125" y="358"/>
                      </a:lnTo>
                      <a:lnTo>
                        <a:pt x="121" y="363"/>
                      </a:lnTo>
                      <a:lnTo>
                        <a:pt x="118" y="366"/>
                      </a:lnTo>
                      <a:lnTo>
                        <a:pt x="116" y="369"/>
                      </a:lnTo>
                      <a:lnTo>
                        <a:pt x="112" y="371"/>
                      </a:lnTo>
                      <a:lnTo>
                        <a:pt x="111" y="373"/>
                      </a:lnTo>
                      <a:lnTo>
                        <a:pt x="109" y="374"/>
                      </a:lnTo>
                      <a:lnTo>
                        <a:pt x="109" y="375"/>
                      </a:lnTo>
                      <a:lnTo>
                        <a:pt x="109" y="374"/>
                      </a:lnTo>
                      <a:lnTo>
                        <a:pt x="107" y="373"/>
                      </a:lnTo>
                      <a:lnTo>
                        <a:pt x="105" y="371"/>
                      </a:lnTo>
                      <a:lnTo>
                        <a:pt x="101" y="369"/>
                      </a:lnTo>
                      <a:lnTo>
                        <a:pt x="98" y="367"/>
                      </a:lnTo>
                      <a:lnTo>
                        <a:pt x="94" y="364"/>
                      </a:lnTo>
                      <a:lnTo>
                        <a:pt x="90" y="362"/>
                      </a:lnTo>
                      <a:lnTo>
                        <a:pt x="88" y="359"/>
                      </a:lnTo>
                      <a:lnTo>
                        <a:pt x="85" y="357"/>
                      </a:lnTo>
                      <a:lnTo>
                        <a:pt x="83" y="356"/>
                      </a:lnTo>
                      <a:lnTo>
                        <a:pt x="79" y="353"/>
                      </a:lnTo>
                      <a:lnTo>
                        <a:pt x="77" y="349"/>
                      </a:lnTo>
                      <a:lnTo>
                        <a:pt x="74" y="347"/>
                      </a:lnTo>
                      <a:lnTo>
                        <a:pt x="70" y="345"/>
                      </a:lnTo>
                      <a:lnTo>
                        <a:pt x="68" y="341"/>
                      </a:lnTo>
                      <a:lnTo>
                        <a:pt x="65" y="337"/>
                      </a:lnTo>
                      <a:lnTo>
                        <a:pt x="62" y="334"/>
                      </a:lnTo>
                      <a:lnTo>
                        <a:pt x="59" y="331"/>
                      </a:lnTo>
                      <a:lnTo>
                        <a:pt x="56" y="326"/>
                      </a:lnTo>
                      <a:lnTo>
                        <a:pt x="53" y="322"/>
                      </a:lnTo>
                      <a:lnTo>
                        <a:pt x="50" y="317"/>
                      </a:lnTo>
                      <a:lnTo>
                        <a:pt x="47" y="314"/>
                      </a:lnTo>
                      <a:lnTo>
                        <a:pt x="45" y="311"/>
                      </a:lnTo>
                      <a:lnTo>
                        <a:pt x="44" y="309"/>
                      </a:lnTo>
                      <a:lnTo>
                        <a:pt x="43" y="306"/>
                      </a:lnTo>
                      <a:lnTo>
                        <a:pt x="42" y="304"/>
                      </a:lnTo>
                      <a:lnTo>
                        <a:pt x="41" y="301"/>
                      </a:lnTo>
                      <a:lnTo>
                        <a:pt x="39" y="300"/>
                      </a:lnTo>
                      <a:lnTo>
                        <a:pt x="37" y="297"/>
                      </a:lnTo>
                      <a:lnTo>
                        <a:pt x="36" y="294"/>
                      </a:lnTo>
                      <a:lnTo>
                        <a:pt x="35" y="291"/>
                      </a:lnTo>
                      <a:lnTo>
                        <a:pt x="34" y="288"/>
                      </a:lnTo>
                      <a:lnTo>
                        <a:pt x="33" y="286"/>
                      </a:lnTo>
                      <a:lnTo>
                        <a:pt x="32" y="282"/>
                      </a:lnTo>
                      <a:lnTo>
                        <a:pt x="30" y="279"/>
                      </a:lnTo>
                      <a:lnTo>
                        <a:pt x="29" y="277"/>
                      </a:lnTo>
                      <a:lnTo>
                        <a:pt x="28" y="273"/>
                      </a:lnTo>
                      <a:lnTo>
                        <a:pt x="28" y="270"/>
                      </a:lnTo>
                      <a:lnTo>
                        <a:pt x="25" y="267"/>
                      </a:lnTo>
                      <a:lnTo>
                        <a:pt x="24" y="263"/>
                      </a:lnTo>
                      <a:lnTo>
                        <a:pt x="23" y="260"/>
                      </a:lnTo>
                      <a:lnTo>
                        <a:pt x="23" y="258"/>
                      </a:lnTo>
                      <a:lnTo>
                        <a:pt x="22" y="254"/>
                      </a:lnTo>
                      <a:lnTo>
                        <a:pt x="21" y="251"/>
                      </a:lnTo>
                      <a:lnTo>
                        <a:pt x="20" y="248"/>
                      </a:lnTo>
                      <a:lnTo>
                        <a:pt x="20" y="245"/>
                      </a:lnTo>
                      <a:lnTo>
                        <a:pt x="18" y="240"/>
                      </a:lnTo>
                      <a:lnTo>
                        <a:pt x="18" y="237"/>
                      </a:lnTo>
                      <a:lnTo>
                        <a:pt x="17" y="234"/>
                      </a:lnTo>
                      <a:lnTo>
                        <a:pt x="17" y="230"/>
                      </a:lnTo>
                      <a:lnTo>
                        <a:pt x="15" y="227"/>
                      </a:lnTo>
                      <a:lnTo>
                        <a:pt x="14" y="224"/>
                      </a:lnTo>
                      <a:lnTo>
                        <a:pt x="13" y="219"/>
                      </a:lnTo>
                      <a:lnTo>
                        <a:pt x="13" y="217"/>
                      </a:lnTo>
                      <a:lnTo>
                        <a:pt x="12" y="213"/>
                      </a:lnTo>
                      <a:lnTo>
                        <a:pt x="12" y="210"/>
                      </a:lnTo>
                      <a:lnTo>
                        <a:pt x="11" y="205"/>
                      </a:lnTo>
                      <a:lnTo>
                        <a:pt x="11" y="203"/>
                      </a:lnTo>
                      <a:lnTo>
                        <a:pt x="10" y="198"/>
                      </a:lnTo>
                      <a:lnTo>
                        <a:pt x="10" y="195"/>
                      </a:lnTo>
                      <a:lnTo>
                        <a:pt x="9" y="192"/>
                      </a:lnTo>
                      <a:lnTo>
                        <a:pt x="9" y="189"/>
                      </a:lnTo>
                      <a:lnTo>
                        <a:pt x="8" y="184"/>
                      </a:lnTo>
                      <a:lnTo>
                        <a:pt x="8" y="181"/>
                      </a:lnTo>
                      <a:lnTo>
                        <a:pt x="7" y="178"/>
                      </a:lnTo>
                      <a:lnTo>
                        <a:pt x="7" y="174"/>
                      </a:lnTo>
                      <a:lnTo>
                        <a:pt x="6" y="170"/>
                      </a:lnTo>
                      <a:lnTo>
                        <a:pt x="6" y="167"/>
                      </a:lnTo>
                      <a:lnTo>
                        <a:pt x="4" y="163"/>
                      </a:lnTo>
                      <a:lnTo>
                        <a:pt x="4" y="160"/>
                      </a:lnTo>
                      <a:lnTo>
                        <a:pt x="4" y="156"/>
                      </a:lnTo>
                      <a:lnTo>
                        <a:pt x="4" y="152"/>
                      </a:lnTo>
                      <a:lnTo>
                        <a:pt x="3" y="149"/>
                      </a:lnTo>
                      <a:lnTo>
                        <a:pt x="3" y="146"/>
                      </a:lnTo>
                      <a:lnTo>
                        <a:pt x="3" y="142"/>
                      </a:lnTo>
                      <a:lnTo>
                        <a:pt x="2" y="139"/>
                      </a:lnTo>
                      <a:lnTo>
                        <a:pt x="2" y="136"/>
                      </a:lnTo>
                      <a:lnTo>
                        <a:pt x="2" y="132"/>
                      </a:lnTo>
                      <a:lnTo>
                        <a:pt x="2" y="128"/>
                      </a:lnTo>
                      <a:lnTo>
                        <a:pt x="2" y="125"/>
                      </a:lnTo>
                      <a:lnTo>
                        <a:pt x="1" y="121"/>
                      </a:lnTo>
                      <a:lnTo>
                        <a:pt x="1" y="118"/>
                      </a:lnTo>
                      <a:lnTo>
                        <a:pt x="1" y="115"/>
                      </a:lnTo>
                      <a:lnTo>
                        <a:pt x="1" y="111"/>
                      </a:lnTo>
                      <a:lnTo>
                        <a:pt x="1" y="109"/>
                      </a:lnTo>
                      <a:lnTo>
                        <a:pt x="1" y="106"/>
                      </a:lnTo>
                      <a:lnTo>
                        <a:pt x="0" y="103"/>
                      </a:lnTo>
                      <a:lnTo>
                        <a:pt x="0" y="99"/>
                      </a:lnTo>
                      <a:lnTo>
                        <a:pt x="0" y="96"/>
                      </a:lnTo>
                      <a:lnTo>
                        <a:pt x="0" y="94"/>
                      </a:lnTo>
                      <a:lnTo>
                        <a:pt x="0" y="91"/>
                      </a:lnTo>
                      <a:lnTo>
                        <a:pt x="0" y="88"/>
                      </a:lnTo>
                      <a:lnTo>
                        <a:pt x="0" y="85"/>
                      </a:lnTo>
                      <a:lnTo>
                        <a:pt x="0" y="83"/>
                      </a:lnTo>
                      <a:lnTo>
                        <a:pt x="0" y="80"/>
                      </a:lnTo>
                      <a:lnTo>
                        <a:pt x="0" y="77"/>
                      </a:lnTo>
                      <a:lnTo>
                        <a:pt x="0" y="74"/>
                      </a:lnTo>
                      <a:lnTo>
                        <a:pt x="0" y="72"/>
                      </a:lnTo>
                      <a:lnTo>
                        <a:pt x="0" y="69"/>
                      </a:lnTo>
                      <a:lnTo>
                        <a:pt x="0" y="66"/>
                      </a:lnTo>
                      <a:lnTo>
                        <a:pt x="0" y="63"/>
                      </a:lnTo>
                      <a:lnTo>
                        <a:pt x="0" y="61"/>
                      </a:lnTo>
                      <a:lnTo>
                        <a:pt x="0" y="56"/>
                      </a:lnTo>
                      <a:lnTo>
                        <a:pt x="1" y="52"/>
                      </a:lnTo>
                      <a:lnTo>
                        <a:pt x="1" y="48"/>
                      </a:lnTo>
                      <a:lnTo>
                        <a:pt x="1" y="44"/>
                      </a:lnTo>
                      <a:lnTo>
                        <a:pt x="1" y="40"/>
                      </a:lnTo>
                      <a:lnTo>
                        <a:pt x="2" y="37"/>
                      </a:lnTo>
                      <a:lnTo>
                        <a:pt x="2" y="33"/>
                      </a:lnTo>
                      <a:lnTo>
                        <a:pt x="2" y="30"/>
                      </a:lnTo>
                      <a:lnTo>
                        <a:pt x="2" y="27"/>
                      </a:lnTo>
                      <a:lnTo>
                        <a:pt x="3" y="23"/>
                      </a:lnTo>
                      <a:lnTo>
                        <a:pt x="3" y="21"/>
                      </a:lnTo>
                      <a:lnTo>
                        <a:pt x="4" y="19"/>
                      </a:lnTo>
                      <a:lnTo>
                        <a:pt x="4" y="16"/>
                      </a:lnTo>
                      <a:lnTo>
                        <a:pt x="4" y="13"/>
                      </a:lnTo>
                      <a:lnTo>
                        <a:pt x="4" y="11"/>
                      </a:lnTo>
                      <a:lnTo>
                        <a:pt x="4" y="10"/>
                      </a:lnTo>
                      <a:lnTo>
                        <a:pt x="6" y="6"/>
                      </a:lnTo>
                      <a:lnTo>
                        <a:pt x="7" y="4"/>
                      </a:lnTo>
                      <a:lnTo>
                        <a:pt x="7" y="1"/>
                      </a:lnTo>
                      <a:lnTo>
                        <a:pt x="8" y="0"/>
                      </a:lnTo>
                      <a:lnTo>
                        <a:pt x="8" y="0"/>
                      </a:lnTo>
                      <a:close/>
                    </a:path>
                  </a:pathLst>
                </a:custGeom>
                <a:solidFill>
                  <a:srgbClr val="A69C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4" name="Freeform 31">
                  <a:extLst>
                    <a:ext uri="{FF2B5EF4-FFF2-40B4-BE49-F238E27FC236}">
                      <a16:creationId xmlns:a16="http://schemas.microsoft.com/office/drawing/2014/main" id="{93FDBD1E-C207-4C2B-A6DD-CE20D3E12129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0538" y="1069976"/>
                  <a:ext cx="31750" cy="90488"/>
                </a:xfrm>
                <a:custGeom>
                  <a:avLst/>
                  <a:gdLst>
                    <a:gd name="T0" fmla="*/ 43 w 83"/>
                    <a:gd name="T1" fmla="*/ 18 h 228"/>
                    <a:gd name="T2" fmla="*/ 40 w 83"/>
                    <a:gd name="T3" fmla="*/ 26 h 228"/>
                    <a:gd name="T4" fmla="*/ 34 w 83"/>
                    <a:gd name="T5" fmla="*/ 37 h 228"/>
                    <a:gd name="T6" fmla="*/ 31 w 83"/>
                    <a:gd name="T7" fmla="*/ 46 h 228"/>
                    <a:gd name="T8" fmla="*/ 27 w 83"/>
                    <a:gd name="T9" fmla="*/ 56 h 228"/>
                    <a:gd name="T10" fmla="*/ 22 w 83"/>
                    <a:gd name="T11" fmla="*/ 65 h 228"/>
                    <a:gd name="T12" fmla="*/ 18 w 83"/>
                    <a:gd name="T13" fmla="*/ 76 h 228"/>
                    <a:gd name="T14" fmla="*/ 15 w 83"/>
                    <a:gd name="T15" fmla="*/ 89 h 228"/>
                    <a:gd name="T16" fmla="*/ 10 w 83"/>
                    <a:gd name="T17" fmla="*/ 101 h 228"/>
                    <a:gd name="T18" fmla="*/ 8 w 83"/>
                    <a:gd name="T19" fmla="*/ 113 h 228"/>
                    <a:gd name="T20" fmla="*/ 5 w 83"/>
                    <a:gd name="T21" fmla="*/ 124 h 228"/>
                    <a:gd name="T22" fmla="*/ 4 w 83"/>
                    <a:gd name="T23" fmla="*/ 136 h 228"/>
                    <a:gd name="T24" fmla="*/ 1 w 83"/>
                    <a:gd name="T25" fmla="*/ 146 h 228"/>
                    <a:gd name="T26" fmla="*/ 1 w 83"/>
                    <a:gd name="T27" fmla="*/ 156 h 228"/>
                    <a:gd name="T28" fmla="*/ 0 w 83"/>
                    <a:gd name="T29" fmla="*/ 165 h 228"/>
                    <a:gd name="T30" fmla="*/ 0 w 83"/>
                    <a:gd name="T31" fmla="*/ 172 h 228"/>
                    <a:gd name="T32" fmla="*/ 0 w 83"/>
                    <a:gd name="T33" fmla="*/ 183 h 228"/>
                    <a:gd name="T34" fmla="*/ 0 w 83"/>
                    <a:gd name="T35" fmla="*/ 188 h 228"/>
                    <a:gd name="T36" fmla="*/ 39 w 83"/>
                    <a:gd name="T37" fmla="*/ 226 h 228"/>
                    <a:gd name="T38" fmla="*/ 39 w 83"/>
                    <a:gd name="T39" fmla="*/ 216 h 228"/>
                    <a:gd name="T40" fmla="*/ 39 w 83"/>
                    <a:gd name="T41" fmla="*/ 208 h 228"/>
                    <a:gd name="T42" fmla="*/ 39 w 83"/>
                    <a:gd name="T43" fmla="*/ 197 h 228"/>
                    <a:gd name="T44" fmla="*/ 40 w 83"/>
                    <a:gd name="T45" fmla="*/ 184 h 228"/>
                    <a:gd name="T46" fmla="*/ 40 w 83"/>
                    <a:gd name="T47" fmla="*/ 173 h 228"/>
                    <a:gd name="T48" fmla="*/ 41 w 83"/>
                    <a:gd name="T49" fmla="*/ 166 h 228"/>
                    <a:gd name="T50" fmla="*/ 42 w 83"/>
                    <a:gd name="T51" fmla="*/ 159 h 228"/>
                    <a:gd name="T52" fmla="*/ 42 w 83"/>
                    <a:gd name="T53" fmla="*/ 151 h 228"/>
                    <a:gd name="T54" fmla="*/ 43 w 83"/>
                    <a:gd name="T55" fmla="*/ 143 h 228"/>
                    <a:gd name="T56" fmla="*/ 44 w 83"/>
                    <a:gd name="T57" fmla="*/ 136 h 228"/>
                    <a:gd name="T58" fmla="*/ 45 w 83"/>
                    <a:gd name="T59" fmla="*/ 127 h 228"/>
                    <a:gd name="T60" fmla="*/ 48 w 83"/>
                    <a:gd name="T61" fmla="*/ 119 h 228"/>
                    <a:gd name="T62" fmla="*/ 49 w 83"/>
                    <a:gd name="T63" fmla="*/ 112 h 228"/>
                    <a:gd name="T64" fmla="*/ 51 w 83"/>
                    <a:gd name="T65" fmla="*/ 104 h 228"/>
                    <a:gd name="T66" fmla="*/ 52 w 83"/>
                    <a:gd name="T67" fmla="*/ 96 h 228"/>
                    <a:gd name="T68" fmla="*/ 54 w 83"/>
                    <a:gd name="T69" fmla="*/ 87 h 228"/>
                    <a:gd name="T70" fmla="*/ 56 w 83"/>
                    <a:gd name="T71" fmla="*/ 80 h 228"/>
                    <a:gd name="T72" fmla="*/ 59 w 83"/>
                    <a:gd name="T73" fmla="*/ 72 h 228"/>
                    <a:gd name="T74" fmla="*/ 61 w 83"/>
                    <a:gd name="T75" fmla="*/ 64 h 228"/>
                    <a:gd name="T76" fmla="*/ 64 w 83"/>
                    <a:gd name="T77" fmla="*/ 53 h 228"/>
                    <a:gd name="T78" fmla="*/ 68 w 83"/>
                    <a:gd name="T79" fmla="*/ 40 h 228"/>
                    <a:gd name="T80" fmla="*/ 72 w 83"/>
                    <a:gd name="T81" fmla="*/ 28 h 228"/>
                    <a:gd name="T82" fmla="*/ 76 w 83"/>
                    <a:gd name="T83" fmla="*/ 18 h 228"/>
                    <a:gd name="T84" fmla="*/ 78 w 83"/>
                    <a:gd name="T85" fmla="*/ 10 h 228"/>
                    <a:gd name="T86" fmla="*/ 83 w 83"/>
                    <a:gd name="T87" fmla="*/ 0 h 22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</a:cxnLst>
                  <a:rect l="0" t="0" r="r" b="b"/>
                  <a:pathLst>
                    <a:path w="83" h="228">
                      <a:moveTo>
                        <a:pt x="83" y="0"/>
                      </a:moveTo>
                      <a:lnTo>
                        <a:pt x="44" y="18"/>
                      </a:lnTo>
                      <a:lnTo>
                        <a:pt x="43" y="18"/>
                      </a:lnTo>
                      <a:lnTo>
                        <a:pt x="42" y="20"/>
                      </a:lnTo>
                      <a:lnTo>
                        <a:pt x="41" y="22"/>
                      </a:lnTo>
                      <a:lnTo>
                        <a:pt x="40" y="26"/>
                      </a:lnTo>
                      <a:lnTo>
                        <a:pt x="38" y="29"/>
                      </a:lnTo>
                      <a:lnTo>
                        <a:pt x="36" y="35"/>
                      </a:lnTo>
                      <a:lnTo>
                        <a:pt x="34" y="37"/>
                      </a:lnTo>
                      <a:lnTo>
                        <a:pt x="33" y="40"/>
                      </a:lnTo>
                      <a:lnTo>
                        <a:pt x="32" y="42"/>
                      </a:lnTo>
                      <a:lnTo>
                        <a:pt x="31" y="46"/>
                      </a:lnTo>
                      <a:lnTo>
                        <a:pt x="29" y="49"/>
                      </a:lnTo>
                      <a:lnTo>
                        <a:pt x="28" y="52"/>
                      </a:lnTo>
                      <a:lnTo>
                        <a:pt x="27" y="56"/>
                      </a:lnTo>
                      <a:lnTo>
                        <a:pt x="26" y="59"/>
                      </a:lnTo>
                      <a:lnTo>
                        <a:pt x="23" y="62"/>
                      </a:lnTo>
                      <a:lnTo>
                        <a:pt x="22" y="65"/>
                      </a:lnTo>
                      <a:lnTo>
                        <a:pt x="21" y="70"/>
                      </a:lnTo>
                      <a:lnTo>
                        <a:pt x="19" y="73"/>
                      </a:lnTo>
                      <a:lnTo>
                        <a:pt x="18" y="76"/>
                      </a:lnTo>
                      <a:lnTo>
                        <a:pt x="17" y="81"/>
                      </a:lnTo>
                      <a:lnTo>
                        <a:pt x="16" y="85"/>
                      </a:lnTo>
                      <a:lnTo>
                        <a:pt x="15" y="89"/>
                      </a:lnTo>
                      <a:lnTo>
                        <a:pt x="12" y="93"/>
                      </a:lnTo>
                      <a:lnTo>
                        <a:pt x="11" y="97"/>
                      </a:lnTo>
                      <a:lnTo>
                        <a:pt x="10" y="101"/>
                      </a:lnTo>
                      <a:lnTo>
                        <a:pt x="10" y="105"/>
                      </a:lnTo>
                      <a:lnTo>
                        <a:pt x="8" y="108"/>
                      </a:lnTo>
                      <a:lnTo>
                        <a:pt x="8" y="113"/>
                      </a:lnTo>
                      <a:lnTo>
                        <a:pt x="7" y="116"/>
                      </a:lnTo>
                      <a:lnTo>
                        <a:pt x="6" y="121"/>
                      </a:lnTo>
                      <a:lnTo>
                        <a:pt x="5" y="124"/>
                      </a:lnTo>
                      <a:lnTo>
                        <a:pt x="5" y="128"/>
                      </a:lnTo>
                      <a:lnTo>
                        <a:pt x="4" y="132"/>
                      </a:lnTo>
                      <a:lnTo>
                        <a:pt x="4" y="136"/>
                      </a:lnTo>
                      <a:lnTo>
                        <a:pt x="3" y="138"/>
                      </a:lnTo>
                      <a:lnTo>
                        <a:pt x="3" y="143"/>
                      </a:lnTo>
                      <a:lnTo>
                        <a:pt x="1" y="146"/>
                      </a:lnTo>
                      <a:lnTo>
                        <a:pt x="1" y="149"/>
                      </a:lnTo>
                      <a:lnTo>
                        <a:pt x="1" y="152"/>
                      </a:lnTo>
                      <a:lnTo>
                        <a:pt x="1" y="156"/>
                      </a:lnTo>
                      <a:lnTo>
                        <a:pt x="1" y="159"/>
                      </a:lnTo>
                      <a:lnTo>
                        <a:pt x="1" y="162"/>
                      </a:lnTo>
                      <a:lnTo>
                        <a:pt x="0" y="165"/>
                      </a:lnTo>
                      <a:lnTo>
                        <a:pt x="0" y="167"/>
                      </a:lnTo>
                      <a:lnTo>
                        <a:pt x="0" y="170"/>
                      </a:lnTo>
                      <a:lnTo>
                        <a:pt x="0" y="172"/>
                      </a:lnTo>
                      <a:lnTo>
                        <a:pt x="0" y="177"/>
                      </a:lnTo>
                      <a:lnTo>
                        <a:pt x="0" y="180"/>
                      </a:lnTo>
                      <a:lnTo>
                        <a:pt x="0" y="183"/>
                      </a:lnTo>
                      <a:lnTo>
                        <a:pt x="0" y="186"/>
                      </a:lnTo>
                      <a:lnTo>
                        <a:pt x="0" y="187"/>
                      </a:lnTo>
                      <a:lnTo>
                        <a:pt x="0" y="188"/>
                      </a:lnTo>
                      <a:lnTo>
                        <a:pt x="40" y="228"/>
                      </a:lnTo>
                      <a:lnTo>
                        <a:pt x="39" y="227"/>
                      </a:lnTo>
                      <a:lnTo>
                        <a:pt x="39" y="226"/>
                      </a:lnTo>
                      <a:lnTo>
                        <a:pt x="39" y="223"/>
                      </a:lnTo>
                      <a:lnTo>
                        <a:pt x="39" y="219"/>
                      </a:lnTo>
                      <a:lnTo>
                        <a:pt x="39" y="216"/>
                      </a:lnTo>
                      <a:lnTo>
                        <a:pt x="39" y="214"/>
                      </a:lnTo>
                      <a:lnTo>
                        <a:pt x="39" y="211"/>
                      </a:lnTo>
                      <a:lnTo>
                        <a:pt x="39" y="208"/>
                      </a:lnTo>
                      <a:lnTo>
                        <a:pt x="39" y="204"/>
                      </a:lnTo>
                      <a:lnTo>
                        <a:pt x="39" y="201"/>
                      </a:lnTo>
                      <a:lnTo>
                        <a:pt x="39" y="197"/>
                      </a:lnTo>
                      <a:lnTo>
                        <a:pt x="40" y="193"/>
                      </a:lnTo>
                      <a:lnTo>
                        <a:pt x="40" y="189"/>
                      </a:lnTo>
                      <a:lnTo>
                        <a:pt x="40" y="184"/>
                      </a:lnTo>
                      <a:lnTo>
                        <a:pt x="40" y="180"/>
                      </a:lnTo>
                      <a:lnTo>
                        <a:pt x="40" y="176"/>
                      </a:lnTo>
                      <a:lnTo>
                        <a:pt x="40" y="173"/>
                      </a:lnTo>
                      <a:lnTo>
                        <a:pt x="40" y="171"/>
                      </a:lnTo>
                      <a:lnTo>
                        <a:pt x="40" y="168"/>
                      </a:lnTo>
                      <a:lnTo>
                        <a:pt x="41" y="166"/>
                      </a:lnTo>
                      <a:lnTo>
                        <a:pt x="41" y="163"/>
                      </a:lnTo>
                      <a:lnTo>
                        <a:pt x="41" y="161"/>
                      </a:lnTo>
                      <a:lnTo>
                        <a:pt x="42" y="159"/>
                      </a:lnTo>
                      <a:lnTo>
                        <a:pt x="42" y="157"/>
                      </a:lnTo>
                      <a:lnTo>
                        <a:pt x="42" y="154"/>
                      </a:lnTo>
                      <a:lnTo>
                        <a:pt x="42" y="151"/>
                      </a:lnTo>
                      <a:lnTo>
                        <a:pt x="42" y="148"/>
                      </a:lnTo>
                      <a:lnTo>
                        <a:pt x="43" y="146"/>
                      </a:lnTo>
                      <a:lnTo>
                        <a:pt x="43" y="143"/>
                      </a:lnTo>
                      <a:lnTo>
                        <a:pt x="43" y="140"/>
                      </a:lnTo>
                      <a:lnTo>
                        <a:pt x="44" y="138"/>
                      </a:lnTo>
                      <a:lnTo>
                        <a:pt x="44" y="136"/>
                      </a:lnTo>
                      <a:lnTo>
                        <a:pt x="44" y="133"/>
                      </a:lnTo>
                      <a:lnTo>
                        <a:pt x="45" y="130"/>
                      </a:lnTo>
                      <a:lnTo>
                        <a:pt x="45" y="127"/>
                      </a:lnTo>
                      <a:lnTo>
                        <a:pt x="47" y="125"/>
                      </a:lnTo>
                      <a:lnTo>
                        <a:pt x="47" y="122"/>
                      </a:lnTo>
                      <a:lnTo>
                        <a:pt x="48" y="119"/>
                      </a:lnTo>
                      <a:lnTo>
                        <a:pt x="48" y="117"/>
                      </a:lnTo>
                      <a:lnTo>
                        <a:pt x="49" y="115"/>
                      </a:lnTo>
                      <a:lnTo>
                        <a:pt x="49" y="112"/>
                      </a:lnTo>
                      <a:lnTo>
                        <a:pt x="50" y="109"/>
                      </a:lnTo>
                      <a:lnTo>
                        <a:pt x="50" y="106"/>
                      </a:lnTo>
                      <a:lnTo>
                        <a:pt x="51" y="104"/>
                      </a:lnTo>
                      <a:lnTo>
                        <a:pt x="51" y="102"/>
                      </a:lnTo>
                      <a:lnTo>
                        <a:pt x="52" y="98"/>
                      </a:lnTo>
                      <a:lnTo>
                        <a:pt x="52" y="96"/>
                      </a:lnTo>
                      <a:lnTo>
                        <a:pt x="53" y="93"/>
                      </a:lnTo>
                      <a:lnTo>
                        <a:pt x="53" y="91"/>
                      </a:lnTo>
                      <a:lnTo>
                        <a:pt x="54" y="87"/>
                      </a:lnTo>
                      <a:lnTo>
                        <a:pt x="55" y="85"/>
                      </a:lnTo>
                      <a:lnTo>
                        <a:pt x="55" y="83"/>
                      </a:lnTo>
                      <a:lnTo>
                        <a:pt x="56" y="80"/>
                      </a:lnTo>
                      <a:lnTo>
                        <a:pt x="58" y="78"/>
                      </a:lnTo>
                      <a:lnTo>
                        <a:pt x="58" y="74"/>
                      </a:lnTo>
                      <a:lnTo>
                        <a:pt x="59" y="72"/>
                      </a:lnTo>
                      <a:lnTo>
                        <a:pt x="59" y="70"/>
                      </a:lnTo>
                      <a:lnTo>
                        <a:pt x="60" y="67"/>
                      </a:lnTo>
                      <a:lnTo>
                        <a:pt x="61" y="64"/>
                      </a:lnTo>
                      <a:lnTo>
                        <a:pt x="61" y="62"/>
                      </a:lnTo>
                      <a:lnTo>
                        <a:pt x="62" y="58"/>
                      </a:lnTo>
                      <a:lnTo>
                        <a:pt x="64" y="53"/>
                      </a:lnTo>
                      <a:lnTo>
                        <a:pt x="65" y="49"/>
                      </a:lnTo>
                      <a:lnTo>
                        <a:pt x="67" y="45"/>
                      </a:lnTo>
                      <a:lnTo>
                        <a:pt x="68" y="40"/>
                      </a:lnTo>
                      <a:lnTo>
                        <a:pt x="70" y="36"/>
                      </a:lnTo>
                      <a:lnTo>
                        <a:pt x="71" y="32"/>
                      </a:lnTo>
                      <a:lnTo>
                        <a:pt x="72" y="28"/>
                      </a:lnTo>
                      <a:lnTo>
                        <a:pt x="74" y="25"/>
                      </a:lnTo>
                      <a:lnTo>
                        <a:pt x="75" y="21"/>
                      </a:lnTo>
                      <a:lnTo>
                        <a:pt x="76" y="18"/>
                      </a:lnTo>
                      <a:lnTo>
                        <a:pt x="76" y="15"/>
                      </a:lnTo>
                      <a:lnTo>
                        <a:pt x="77" y="13"/>
                      </a:lnTo>
                      <a:lnTo>
                        <a:pt x="78" y="10"/>
                      </a:lnTo>
                      <a:lnTo>
                        <a:pt x="81" y="6"/>
                      </a:lnTo>
                      <a:lnTo>
                        <a:pt x="82" y="3"/>
                      </a:lnTo>
                      <a:lnTo>
                        <a:pt x="83" y="0"/>
                      </a:lnTo>
                      <a:lnTo>
                        <a:pt x="83" y="0"/>
                      </a:lnTo>
                      <a:lnTo>
                        <a:pt x="83" y="0"/>
                      </a:lnTo>
                      <a:close/>
                    </a:path>
                  </a:pathLst>
                </a:custGeom>
                <a:solidFill>
                  <a:srgbClr val="7AB3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5" name="Freeform 33">
                  <a:extLst>
                    <a:ext uri="{FF2B5EF4-FFF2-40B4-BE49-F238E27FC236}">
                      <a16:creationId xmlns:a16="http://schemas.microsoft.com/office/drawing/2014/main" id="{B6A13F9D-ED13-4603-9D1E-178BFE777A6C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2451" y="974726"/>
                  <a:ext cx="34925" cy="58738"/>
                </a:xfrm>
                <a:custGeom>
                  <a:avLst/>
                  <a:gdLst>
                    <a:gd name="T0" fmla="*/ 0 w 87"/>
                    <a:gd name="T1" fmla="*/ 87 h 148"/>
                    <a:gd name="T2" fmla="*/ 42 w 87"/>
                    <a:gd name="T3" fmla="*/ 63 h 148"/>
                    <a:gd name="T4" fmla="*/ 44 w 87"/>
                    <a:gd name="T5" fmla="*/ 65 h 148"/>
                    <a:gd name="T6" fmla="*/ 49 w 87"/>
                    <a:gd name="T7" fmla="*/ 72 h 148"/>
                    <a:gd name="T8" fmla="*/ 51 w 87"/>
                    <a:gd name="T9" fmla="*/ 81 h 148"/>
                    <a:gd name="T10" fmla="*/ 51 w 87"/>
                    <a:gd name="T11" fmla="*/ 86 h 148"/>
                    <a:gd name="T12" fmla="*/ 51 w 87"/>
                    <a:gd name="T13" fmla="*/ 92 h 148"/>
                    <a:gd name="T14" fmla="*/ 48 w 87"/>
                    <a:gd name="T15" fmla="*/ 96 h 148"/>
                    <a:gd name="T16" fmla="*/ 44 w 87"/>
                    <a:gd name="T17" fmla="*/ 100 h 148"/>
                    <a:gd name="T18" fmla="*/ 40 w 87"/>
                    <a:gd name="T19" fmla="*/ 106 h 148"/>
                    <a:gd name="T20" fmla="*/ 36 w 87"/>
                    <a:gd name="T21" fmla="*/ 110 h 148"/>
                    <a:gd name="T22" fmla="*/ 28 w 87"/>
                    <a:gd name="T23" fmla="*/ 116 h 148"/>
                    <a:gd name="T24" fmla="*/ 25 w 87"/>
                    <a:gd name="T25" fmla="*/ 119 h 148"/>
                    <a:gd name="T26" fmla="*/ 28 w 87"/>
                    <a:gd name="T27" fmla="*/ 147 h 148"/>
                    <a:gd name="T28" fmla="*/ 33 w 87"/>
                    <a:gd name="T29" fmla="*/ 143 h 148"/>
                    <a:gd name="T30" fmla="*/ 39 w 87"/>
                    <a:gd name="T31" fmla="*/ 140 h 148"/>
                    <a:gd name="T32" fmla="*/ 44 w 87"/>
                    <a:gd name="T33" fmla="*/ 136 h 148"/>
                    <a:gd name="T34" fmla="*/ 52 w 87"/>
                    <a:gd name="T35" fmla="*/ 130 h 148"/>
                    <a:gd name="T36" fmla="*/ 59 w 87"/>
                    <a:gd name="T37" fmla="*/ 125 h 148"/>
                    <a:gd name="T38" fmla="*/ 65 w 87"/>
                    <a:gd name="T39" fmla="*/ 118 h 148"/>
                    <a:gd name="T40" fmla="*/ 71 w 87"/>
                    <a:gd name="T41" fmla="*/ 110 h 148"/>
                    <a:gd name="T42" fmla="*/ 75 w 87"/>
                    <a:gd name="T43" fmla="*/ 103 h 148"/>
                    <a:gd name="T44" fmla="*/ 80 w 87"/>
                    <a:gd name="T45" fmla="*/ 94 h 148"/>
                    <a:gd name="T46" fmla="*/ 82 w 87"/>
                    <a:gd name="T47" fmla="*/ 86 h 148"/>
                    <a:gd name="T48" fmla="*/ 84 w 87"/>
                    <a:gd name="T49" fmla="*/ 79 h 148"/>
                    <a:gd name="T50" fmla="*/ 85 w 87"/>
                    <a:gd name="T51" fmla="*/ 74 h 148"/>
                    <a:gd name="T52" fmla="*/ 86 w 87"/>
                    <a:gd name="T53" fmla="*/ 68 h 148"/>
                    <a:gd name="T54" fmla="*/ 86 w 87"/>
                    <a:gd name="T55" fmla="*/ 66 h 148"/>
                    <a:gd name="T56" fmla="*/ 85 w 87"/>
                    <a:gd name="T57" fmla="*/ 62 h 148"/>
                    <a:gd name="T58" fmla="*/ 82 w 87"/>
                    <a:gd name="T59" fmla="*/ 55 h 148"/>
                    <a:gd name="T60" fmla="*/ 80 w 87"/>
                    <a:gd name="T61" fmla="*/ 51 h 148"/>
                    <a:gd name="T62" fmla="*/ 75 w 87"/>
                    <a:gd name="T63" fmla="*/ 45 h 148"/>
                    <a:gd name="T64" fmla="*/ 71 w 87"/>
                    <a:gd name="T65" fmla="*/ 40 h 148"/>
                    <a:gd name="T66" fmla="*/ 65 w 87"/>
                    <a:gd name="T67" fmla="*/ 33 h 148"/>
                    <a:gd name="T68" fmla="*/ 59 w 87"/>
                    <a:gd name="T69" fmla="*/ 27 h 148"/>
                    <a:gd name="T70" fmla="*/ 52 w 87"/>
                    <a:gd name="T71" fmla="*/ 20 h 148"/>
                    <a:gd name="T72" fmla="*/ 44 w 87"/>
                    <a:gd name="T73" fmla="*/ 14 h 148"/>
                    <a:gd name="T74" fmla="*/ 38 w 87"/>
                    <a:gd name="T75" fmla="*/ 9 h 148"/>
                    <a:gd name="T76" fmla="*/ 32 w 87"/>
                    <a:gd name="T77" fmla="*/ 4 h 148"/>
                    <a:gd name="T78" fmla="*/ 27 w 87"/>
                    <a:gd name="T79" fmla="*/ 1 h 148"/>
                    <a:gd name="T80" fmla="*/ 18 w 87"/>
                    <a:gd name="T81" fmla="*/ 30 h 148"/>
                    <a:gd name="T82" fmla="*/ 21 w 87"/>
                    <a:gd name="T83" fmla="*/ 47 h 14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</a:cxnLst>
                  <a:rect l="0" t="0" r="r" b="b"/>
                  <a:pathLst>
                    <a:path w="87" h="148">
                      <a:moveTo>
                        <a:pt x="21" y="47"/>
                      </a:moveTo>
                      <a:lnTo>
                        <a:pt x="0" y="87"/>
                      </a:lnTo>
                      <a:lnTo>
                        <a:pt x="11" y="94"/>
                      </a:lnTo>
                      <a:lnTo>
                        <a:pt x="42" y="63"/>
                      </a:lnTo>
                      <a:lnTo>
                        <a:pt x="42" y="63"/>
                      </a:lnTo>
                      <a:lnTo>
                        <a:pt x="44" y="65"/>
                      </a:lnTo>
                      <a:lnTo>
                        <a:pt x="47" y="67"/>
                      </a:lnTo>
                      <a:lnTo>
                        <a:pt x="49" y="72"/>
                      </a:lnTo>
                      <a:lnTo>
                        <a:pt x="50" y="75"/>
                      </a:lnTo>
                      <a:lnTo>
                        <a:pt x="51" y="81"/>
                      </a:lnTo>
                      <a:lnTo>
                        <a:pt x="51" y="83"/>
                      </a:lnTo>
                      <a:lnTo>
                        <a:pt x="51" y="86"/>
                      </a:lnTo>
                      <a:lnTo>
                        <a:pt x="51" y="88"/>
                      </a:lnTo>
                      <a:lnTo>
                        <a:pt x="51" y="92"/>
                      </a:lnTo>
                      <a:lnTo>
                        <a:pt x="50" y="94"/>
                      </a:lnTo>
                      <a:lnTo>
                        <a:pt x="48" y="96"/>
                      </a:lnTo>
                      <a:lnTo>
                        <a:pt x="47" y="98"/>
                      </a:lnTo>
                      <a:lnTo>
                        <a:pt x="44" y="100"/>
                      </a:lnTo>
                      <a:lnTo>
                        <a:pt x="42" y="103"/>
                      </a:lnTo>
                      <a:lnTo>
                        <a:pt x="40" y="106"/>
                      </a:lnTo>
                      <a:lnTo>
                        <a:pt x="38" y="108"/>
                      </a:lnTo>
                      <a:lnTo>
                        <a:pt x="36" y="110"/>
                      </a:lnTo>
                      <a:lnTo>
                        <a:pt x="31" y="114"/>
                      </a:lnTo>
                      <a:lnTo>
                        <a:pt x="28" y="116"/>
                      </a:lnTo>
                      <a:lnTo>
                        <a:pt x="26" y="118"/>
                      </a:lnTo>
                      <a:lnTo>
                        <a:pt x="25" y="119"/>
                      </a:lnTo>
                      <a:lnTo>
                        <a:pt x="27" y="148"/>
                      </a:lnTo>
                      <a:lnTo>
                        <a:pt x="28" y="147"/>
                      </a:lnTo>
                      <a:lnTo>
                        <a:pt x="31" y="144"/>
                      </a:lnTo>
                      <a:lnTo>
                        <a:pt x="33" y="143"/>
                      </a:lnTo>
                      <a:lnTo>
                        <a:pt x="36" y="141"/>
                      </a:lnTo>
                      <a:lnTo>
                        <a:pt x="39" y="140"/>
                      </a:lnTo>
                      <a:lnTo>
                        <a:pt x="42" y="138"/>
                      </a:lnTo>
                      <a:lnTo>
                        <a:pt x="44" y="136"/>
                      </a:lnTo>
                      <a:lnTo>
                        <a:pt x="48" y="133"/>
                      </a:lnTo>
                      <a:lnTo>
                        <a:pt x="52" y="130"/>
                      </a:lnTo>
                      <a:lnTo>
                        <a:pt x="55" y="128"/>
                      </a:lnTo>
                      <a:lnTo>
                        <a:pt x="59" y="125"/>
                      </a:lnTo>
                      <a:lnTo>
                        <a:pt x="62" y="121"/>
                      </a:lnTo>
                      <a:lnTo>
                        <a:pt x="65" y="118"/>
                      </a:lnTo>
                      <a:lnTo>
                        <a:pt x="69" y="115"/>
                      </a:lnTo>
                      <a:lnTo>
                        <a:pt x="71" y="110"/>
                      </a:lnTo>
                      <a:lnTo>
                        <a:pt x="73" y="106"/>
                      </a:lnTo>
                      <a:lnTo>
                        <a:pt x="75" y="103"/>
                      </a:lnTo>
                      <a:lnTo>
                        <a:pt x="77" y="98"/>
                      </a:lnTo>
                      <a:lnTo>
                        <a:pt x="80" y="94"/>
                      </a:lnTo>
                      <a:lnTo>
                        <a:pt x="81" y="90"/>
                      </a:lnTo>
                      <a:lnTo>
                        <a:pt x="82" y="86"/>
                      </a:lnTo>
                      <a:lnTo>
                        <a:pt x="84" y="83"/>
                      </a:lnTo>
                      <a:lnTo>
                        <a:pt x="84" y="79"/>
                      </a:lnTo>
                      <a:lnTo>
                        <a:pt x="85" y="77"/>
                      </a:lnTo>
                      <a:lnTo>
                        <a:pt x="85" y="74"/>
                      </a:lnTo>
                      <a:lnTo>
                        <a:pt x="86" y="72"/>
                      </a:lnTo>
                      <a:lnTo>
                        <a:pt x="86" y="68"/>
                      </a:lnTo>
                      <a:lnTo>
                        <a:pt x="87" y="67"/>
                      </a:lnTo>
                      <a:lnTo>
                        <a:pt x="86" y="66"/>
                      </a:lnTo>
                      <a:lnTo>
                        <a:pt x="86" y="65"/>
                      </a:lnTo>
                      <a:lnTo>
                        <a:pt x="85" y="62"/>
                      </a:lnTo>
                      <a:lnTo>
                        <a:pt x="84" y="58"/>
                      </a:lnTo>
                      <a:lnTo>
                        <a:pt x="82" y="55"/>
                      </a:lnTo>
                      <a:lnTo>
                        <a:pt x="81" y="53"/>
                      </a:lnTo>
                      <a:lnTo>
                        <a:pt x="80" y="51"/>
                      </a:lnTo>
                      <a:lnTo>
                        <a:pt x="77" y="47"/>
                      </a:lnTo>
                      <a:lnTo>
                        <a:pt x="75" y="45"/>
                      </a:lnTo>
                      <a:lnTo>
                        <a:pt x="73" y="42"/>
                      </a:lnTo>
                      <a:lnTo>
                        <a:pt x="71" y="40"/>
                      </a:lnTo>
                      <a:lnTo>
                        <a:pt x="69" y="36"/>
                      </a:lnTo>
                      <a:lnTo>
                        <a:pt x="65" y="33"/>
                      </a:lnTo>
                      <a:lnTo>
                        <a:pt x="62" y="30"/>
                      </a:lnTo>
                      <a:lnTo>
                        <a:pt x="59" y="27"/>
                      </a:lnTo>
                      <a:lnTo>
                        <a:pt x="55" y="23"/>
                      </a:lnTo>
                      <a:lnTo>
                        <a:pt x="52" y="20"/>
                      </a:lnTo>
                      <a:lnTo>
                        <a:pt x="48" y="17"/>
                      </a:lnTo>
                      <a:lnTo>
                        <a:pt x="44" y="14"/>
                      </a:lnTo>
                      <a:lnTo>
                        <a:pt x="41" y="12"/>
                      </a:lnTo>
                      <a:lnTo>
                        <a:pt x="38" y="9"/>
                      </a:lnTo>
                      <a:lnTo>
                        <a:pt x="36" y="7"/>
                      </a:lnTo>
                      <a:lnTo>
                        <a:pt x="32" y="4"/>
                      </a:lnTo>
                      <a:lnTo>
                        <a:pt x="30" y="3"/>
                      </a:lnTo>
                      <a:lnTo>
                        <a:pt x="27" y="1"/>
                      </a:lnTo>
                      <a:lnTo>
                        <a:pt x="27" y="0"/>
                      </a:lnTo>
                      <a:lnTo>
                        <a:pt x="18" y="30"/>
                      </a:lnTo>
                      <a:lnTo>
                        <a:pt x="21" y="47"/>
                      </a:lnTo>
                      <a:lnTo>
                        <a:pt x="21" y="47"/>
                      </a:lnTo>
                      <a:close/>
                    </a:path>
                  </a:pathLst>
                </a:custGeom>
                <a:solidFill>
                  <a:srgbClr val="786940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6" name="Freeform 34">
                  <a:extLst>
                    <a:ext uri="{FF2B5EF4-FFF2-40B4-BE49-F238E27FC236}">
                      <a16:creationId xmlns:a16="http://schemas.microsoft.com/office/drawing/2014/main" id="{72095C9F-DA3E-4300-8880-746E88B8F923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6888" y="949326"/>
                  <a:ext cx="61913" cy="26988"/>
                </a:xfrm>
                <a:custGeom>
                  <a:avLst/>
                  <a:gdLst>
                    <a:gd name="T0" fmla="*/ 65 w 156"/>
                    <a:gd name="T1" fmla="*/ 66 h 68"/>
                    <a:gd name="T2" fmla="*/ 67 w 156"/>
                    <a:gd name="T3" fmla="*/ 61 h 68"/>
                    <a:gd name="T4" fmla="*/ 72 w 156"/>
                    <a:gd name="T5" fmla="*/ 54 h 68"/>
                    <a:gd name="T6" fmla="*/ 77 w 156"/>
                    <a:gd name="T7" fmla="*/ 50 h 68"/>
                    <a:gd name="T8" fmla="*/ 83 w 156"/>
                    <a:gd name="T9" fmla="*/ 46 h 68"/>
                    <a:gd name="T10" fmla="*/ 90 w 156"/>
                    <a:gd name="T11" fmla="*/ 43 h 68"/>
                    <a:gd name="T12" fmla="*/ 99 w 156"/>
                    <a:gd name="T13" fmla="*/ 42 h 68"/>
                    <a:gd name="T14" fmla="*/ 105 w 156"/>
                    <a:gd name="T15" fmla="*/ 42 h 68"/>
                    <a:gd name="T16" fmla="*/ 111 w 156"/>
                    <a:gd name="T17" fmla="*/ 42 h 68"/>
                    <a:gd name="T18" fmla="*/ 116 w 156"/>
                    <a:gd name="T19" fmla="*/ 43 h 68"/>
                    <a:gd name="T20" fmla="*/ 122 w 156"/>
                    <a:gd name="T21" fmla="*/ 43 h 68"/>
                    <a:gd name="T22" fmla="*/ 126 w 156"/>
                    <a:gd name="T23" fmla="*/ 43 h 68"/>
                    <a:gd name="T24" fmla="*/ 131 w 156"/>
                    <a:gd name="T25" fmla="*/ 44 h 68"/>
                    <a:gd name="T26" fmla="*/ 137 w 156"/>
                    <a:gd name="T27" fmla="*/ 45 h 68"/>
                    <a:gd name="T28" fmla="*/ 146 w 156"/>
                    <a:gd name="T29" fmla="*/ 48 h 68"/>
                    <a:gd name="T30" fmla="*/ 151 w 156"/>
                    <a:gd name="T31" fmla="*/ 49 h 68"/>
                    <a:gd name="T32" fmla="*/ 155 w 156"/>
                    <a:gd name="T33" fmla="*/ 50 h 68"/>
                    <a:gd name="T34" fmla="*/ 155 w 156"/>
                    <a:gd name="T35" fmla="*/ 50 h 68"/>
                    <a:gd name="T36" fmla="*/ 151 w 156"/>
                    <a:gd name="T37" fmla="*/ 48 h 68"/>
                    <a:gd name="T38" fmla="*/ 144 w 156"/>
                    <a:gd name="T39" fmla="*/ 43 h 68"/>
                    <a:gd name="T40" fmla="*/ 137 w 156"/>
                    <a:gd name="T41" fmla="*/ 39 h 68"/>
                    <a:gd name="T42" fmla="*/ 132 w 156"/>
                    <a:gd name="T43" fmla="*/ 35 h 68"/>
                    <a:gd name="T44" fmla="*/ 126 w 156"/>
                    <a:gd name="T45" fmla="*/ 32 h 68"/>
                    <a:gd name="T46" fmla="*/ 121 w 156"/>
                    <a:gd name="T47" fmla="*/ 29 h 68"/>
                    <a:gd name="T48" fmla="*/ 114 w 156"/>
                    <a:gd name="T49" fmla="*/ 26 h 68"/>
                    <a:gd name="T50" fmla="*/ 109 w 156"/>
                    <a:gd name="T51" fmla="*/ 22 h 68"/>
                    <a:gd name="T52" fmla="*/ 102 w 156"/>
                    <a:gd name="T53" fmla="*/ 19 h 68"/>
                    <a:gd name="T54" fmla="*/ 95 w 156"/>
                    <a:gd name="T55" fmla="*/ 16 h 68"/>
                    <a:gd name="T56" fmla="*/ 89 w 156"/>
                    <a:gd name="T57" fmla="*/ 13 h 68"/>
                    <a:gd name="T58" fmla="*/ 82 w 156"/>
                    <a:gd name="T59" fmla="*/ 11 h 68"/>
                    <a:gd name="T60" fmla="*/ 77 w 156"/>
                    <a:gd name="T61" fmla="*/ 9 h 68"/>
                    <a:gd name="T62" fmla="*/ 70 w 156"/>
                    <a:gd name="T63" fmla="*/ 7 h 68"/>
                    <a:gd name="T64" fmla="*/ 65 w 156"/>
                    <a:gd name="T65" fmla="*/ 6 h 68"/>
                    <a:gd name="T66" fmla="*/ 60 w 156"/>
                    <a:gd name="T67" fmla="*/ 4 h 68"/>
                    <a:gd name="T68" fmla="*/ 54 w 156"/>
                    <a:gd name="T69" fmla="*/ 2 h 68"/>
                    <a:gd name="T70" fmla="*/ 46 w 156"/>
                    <a:gd name="T71" fmla="*/ 1 h 68"/>
                    <a:gd name="T72" fmla="*/ 39 w 156"/>
                    <a:gd name="T73" fmla="*/ 0 h 68"/>
                    <a:gd name="T74" fmla="*/ 33 w 156"/>
                    <a:gd name="T75" fmla="*/ 0 h 68"/>
                    <a:gd name="T76" fmla="*/ 28 w 156"/>
                    <a:gd name="T77" fmla="*/ 0 h 68"/>
                    <a:gd name="T78" fmla="*/ 23 w 156"/>
                    <a:gd name="T79" fmla="*/ 0 h 68"/>
                    <a:gd name="T80" fmla="*/ 16 w 156"/>
                    <a:gd name="T81" fmla="*/ 1 h 68"/>
                    <a:gd name="T82" fmla="*/ 9 w 156"/>
                    <a:gd name="T83" fmla="*/ 4 h 68"/>
                    <a:gd name="T84" fmla="*/ 3 w 156"/>
                    <a:gd name="T85" fmla="*/ 6 h 68"/>
                    <a:gd name="T86" fmla="*/ 0 w 156"/>
                    <a:gd name="T87" fmla="*/ 8 h 68"/>
                    <a:gd name="T88" fmla="*/ 0 w 156"/>
                    <a:gd name="T89" fmla="*/ 10 h 68"/>
                    <a:gd name="T90" fmla="*/ 1 w 156"/>
                    <a:gd name="T91" fmla="*/ 16 h 68"/>
                    <a:gd name="T92" fmla="*/ 4 w 156"/>
                    <a:gd name="T93" fmla="*/ 21 h 68"/>
                    <a:gd name="T94" fmla="*/ 9 w 156"/>
                    <a:gd name="T95" fmla="*/ 27 h 68"/>
                    <a:gd name="T96" fmla="*/ 14 w 156"/>
                    <a:gd name="T97" fmla="*/ 31 h 68"/>
                    <a:gd name="T98" fmla="*/ 22 w 156"/>
                    <a:gd name="T99" fmla="*/ 38 h 68"/>
                    <a:gd name="T100" fmla="*/ 31 w 156"/>
                    <a:gd name="T101" fmla="*/ 44 h 68"/>
                    <a:gd name="T102" fmla="*/ 39 w 156"/>
                    <a:gd name="T103" fmla="*/ 51 h 68"/>
                    <a:gd name="T104" fmla="*/ 47 w 156"/>
                    <a:gd name="T105" fmla="*/ 56 h 68"/>
                    <a:gd name="T106" fmla="*/ 55 w 156"/>
                    <a:gd name="T107" fmla="*/ 61 h 68"/>
                    <a:gd name="T108" fmla="*/ 60 w 156"/>
                    <a:gd name="T109" fmla="*/ 65 h 68"/>
                    <a:gd name="T110" fmla="*/ 63 w 156"/>
                    <a:gd name="T111" fmla="*/ 67 h 68"/>
                    <a:gd name="T112" fmla="*/ 65 w 156"/>
                    <a:gd name="T113" fmla="*/ 68 h 6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  <a:cxn ang="0">
                      <a:pos x="T78" y="T79"/>
                    </a:cxn>
                    <a:cxn ang="0">
                      <a:pos x="T80" y="T81"/>
                    </a:cxn>
                    <a:cxn ang="0">
                      <a:pos x="T82" y="T83"/>
                    </a:cxn>
                    <a:cxn ang="0">
                      <a:pos x="T84" y="T85"/>
                    </a:cxn>
                    <a:cxn ang="0">
                      <a:pos x="T86" y="T87"/>
                    </a:cxn>
                    <a:cxn ang="0">
                      <a:pos x="T88" y="T89"/>
                    </a:cxn>
                    <a:cxn ang="0">
                      <a:pos x="T90" y="T91"/>
                    </a:cxn>
                    <a:cxn ang="0">
                      <a:pos x="T92" y="T93"/>
                    </a:cxn>
                    <a:cxn ang="0">
                      <a:pos x="T94" y="T95"/>
                    </a:cxn>
                    <a:cxn ang="0">
                      <a:pos x="T96" y="T97"/>
                    </a:cxn>
                    <a:cxn ang="0">
                      <a:pos x="T98" y="T99"/>
                    </a:cxn>
                    <a:cxn ang="0">
                      <a:pos x="T100" y="T101"/>
                    </a:cxn>
                    <a:cxn ang="0">
                      <a:pos x="T102" y="T103"/>
                    </a:cxn>
                    <a:cxn ang="0">
                      <a:pos x="T104" y="T105"/>
                    </a:cxn>
                    <a:cxn ang="0">
                      <a:pos x="T106" y="T107"/>
                    </a:cxn>
                    <a:cxn ang="0">
                      <a:pos x="T108" y="T109"/>
                    </a:cxn>
                    <a:cxn ang="0">
                      <a:pos x="T110" y="T111"/>
                    </a:cxn>
                    <a:cxn ang="0">
                      <a:pos x="T112" y="T113"/>
                    </a:cxn>
                  </a:cxnLst>
                  <a:rect l="0" t="0" r="r" b="b"/>
                  <a:pathLst>
                    <a:path w="156" h="68">
                      <a:moveTo>
                        <a:pt x="65" y="68"/>
                      </a:moveTo>
                      <a:lnTo>
                        <a:pt x="65" y="66"/>
                      </a:lnTo>
                      <a:lnTo>
                        <a:pt x="66" y="64"/>
                      </a:lnTo>
                      <a:lnTo>
                        <a:pt x="67" y="61"/>
                      </a:lnTo>
                      <a:lnTo>
                        <a:pt x="71" y="57"/>
                      </a:lnTo>
                      <a:lnTo>
                        <a:pt x="72" y="54"/>
                      </a:lnTo>
                      <a:lnTo>
                        <a:pt x="74" y="52"/>
                      </a:lnTo>
                      <a:lnTo>
                        <a:pt x="77" y="50"/>
                      </a:lnTo>
                      <a:lnTo>
                        <a:pt x="80" y="49"/>
                      </a:lnTo>
                      <a:lnTo>
                        <a:pt x="83" y="46"/>
                      </a:lnTo>
                      <a:lnTo>
                        <a:pt x="87" y="45"/>
                      </a:lnTo>
                      <a:lnTo>
                        <a:pt x="90" y="43"/>
                      </a:lnTo>
                      <a:lnTo>
                        <a:pt x="94" y="43"/>
                      </a:lnTo>
                      <a:lnTo>
                        <a:pt x="99" y="42"/>
                      </a:lnTo>
                      <a:lnTo>
                        <a:pt x="103" y="42"/>
                      </a:lnTo>
                      <a:lnTo>
                        <a:pt x="105" y="42"/>
                      </a:lnTo>
                      <a:lnTo>
                        <a:pt x="109" y="42"/>
                      </a:lnTo>
                      <a:lnTo>
                        <a:pt x="111" y="42"/>
                      </a:lnTo>
                      <a:lnTo>
                        <a:pt x="114" y="43"/>
                      </a:lnTo>
                      <a:lnTo>
                        <a:pt x="116" y="43"/>
                      </a:lnTo>
                      <a:lnTo>
                        <a:pt x="118" y="43"/>
                      </a:lnTo>
                      <a:lnTo>
                        <a:pt x="122" y="43"/>
                      </a:lnTo>
                      <a:lnTo>
                        <a:pt x="124" y="43"/>
                      </a:lnTo>
                      <a:lnTo>
                        <a:pt x="126" y="43"/>
                      </a:lnTo>
                      <a:lnTo>
                        <a:pt x="128" y="44"/>
                      </a:lnTo>
                      <a:lnTo>
                        <a:pt x="131" y="44"/>
                      </a:lnTo>
                      <a:lnTo>
                        <a:pt x="134" y="45"/>
                      </a:lnTo>
                      <a:lnTo>
                        <a:pt x="137" y="45"/>
                      </a:lnTo>
                      <a:lnTo>
                        <a:pt x="142" y="46"/>
                      </a:lnTo>
                      <a:lnTo>
                        <a:pt x="146" y="48"/>
                      </a:lnTo>
                      <a:lnTo>
                        <a:pt x="149" y="49"/>
                      </a:lnTo>
                      <a:lnTo>
                        <a:pt x="151" y="49"/>
                      </a:lnTo>
                      <a:lnTo>
                        <a:pt x="154" y="50"/>
                      </a:lnTo>
                      <a:lnTo>
                        <a:pt x="155" y="50"/>
                      </a:lnTo>
                      <a:lnTo>
                        <a:pt x="156" y="50"/>
                      </a:lnTo>
                      <a:lnTo>
                        <a:pt x="155" y="50"/>
                      </a:lnTo>
                      <a:lnTo>
                        <a:pt x="154" y="49"/>
                      </a:lnTo>
                      <a:lnTo>
                        <a:pt x="151" y="48"/>
                      </a:lnTo>
                      <a:lnTo>
                        <a:pt x="148" y="45"/>
                      </a:lnTo>
                      <a:lnTo>
                        <a:pt x="144" y="43"/>
                      </a:lnTo>
                      <a:lnTo>
                        <a:pt x="140" y="41"/>
                      </a:lnTo>
                      <a:lnTo>
                        <a:pt x="137" y="39"/>
                      </a:lnTo>
                      <a:lnTo>
                        <a:pt x="135" y="38"/>
                      </a:lnTo>
                      <a:lnTo>
                        <a:pt x="132" y="35"/>
                      </a:lnTo>
                      <a:lnTo>
                        <a:pt x="129" y="34"/>
                      </a:lnTo>
                      <a:lnTo>
                        <a:pt x="126" y="32"/>
                      </a:lnTo>
                      <a:lnTo>
                        <a:pt x="124" y="31"/>
                      </a:lnTo>
                      <a:lnTo>
                        <a:pt x="121" y="29"/>
                      </a:lnTo>
                      <a:lnTo>
                        <a:pt x="117" y="28"/>
                      </a:lnTo>
                      <a:lnTo>
                        <a:pt x="114" y="26"/>
                      </a:lnTo>
                      <a:lnTo>
                        <a:pt x="112" y="24"/>
                      </a:lnTo>
                      <a:lnTo>
                        <a:pt x="109" y="22"/>
                      </a:lnTo>
                      <a:lnTo>
                        <a:pt x="105" y="21"/>
                      </a:lnTo>
                      <a:lnTo>
                        <a:pt x="102" y="19"/>
                      </a:lnTo>
                      <a:lnTo>
                        <a:pt x="99" y="18"/>
                      </a:lnTo>
                      <a:lnTo>
                        <a:pt x="95" y="16"/>
                      </a:lnTo>
                      <a:lnTo>
                        <a:pt x="92" y="15"/>
                      </a:lnTo>
                      <a:lnTo>
                        <a:pt x="89" y="13"/>
                      </a:lnTo>
                      <a:lnTo>
                        <a:pt x="85" y="12"/>
                      </a:lnTo>
                      <a:lnTo>
                        <a:pt x="82" y="11"/>
                      </a:lnTo>
                      <a:lnTo>
                        <a:pt x="80" y="10"/>
                      </a:lnTo>
                      <a:lnTo>
                        <a:pt x="77" y="9"/>
                      </a:lnTo>
                      <a:lnTo>
                        <a:pt x="73" y="8"/>
                      </a:lnTo>
                      <a:lnTo>
                        <a:pt x="70" y="7"/>
                      </a:lnTo>
                      <a:lnTo>
                        <a:pt x="68" y="6"/>
                      </a:lnTo>
                      <a:lnTo>
                        <a:pt x="65" y="6"/>
                      </a:lnTo>
                      <a:lnTo>
                        <a:pt x="62" y="5"/>
                      </a:lnTo>
                      <a:lnTo>
                        <a:pt x="60" y="4"/>
                      </a:lnTo>
                      <a:lnTo>
                        <a:pt x="58" y="4"/>
                      </a:lnTo>
                      <a:lnTo>
                        <a:pt x="54" y="2"/>
                      </a:lnTo>
                      <a:lnTo>
                        <a:pt x="49" y="1"/>
                      </a:lnTo>
                      <a:lnTo>
                        <a:pt x="46" y="1"/>
                      </a:lnTo>
                      <a:lnTo>
                        <a:pt x="43" y="1"/>
                      </a:lnTo>
                      <a:lnTo>
                        <a:pt x="39" y="0"/>
                      </a:lnTo>
                      <a:lnTo>
                        <a:pt x="36" y="0"/>
                      </a:lnTo>
                      <a:lnTo>
                        <a:pt x="33" y="0"/>
                      </a:lnTo>
                      <a:lnTo>
                        <a:pt x="31" y="0"/>
                      </a:lnTo>
                      <a:lnTo>
                        <a:pt x="28" y="0"/>
                      </a:lnTo>
                      <a:lnTo>
                        <a:pt x="25" y="0"/>
                      </a:lnTo>
                      <a:lnTo>
                        <a:pt x="23" y="0"/>
                      </a:lnTo>
                      <a:lnTo>
                        <a:pt x="21" y="1"/>
                      </a:lnTo>
                      <a:lnTo>
                        <a:pt x="16" y="1"/>
                      </a:lnTo>
                      <a:lnTo>
                        <a:pt x="13" y="1"/>
                      </a:lnTo>
                      <a:lnTo>
                        <a:pt x="9" y="4"/>
                      </a:lnTo>
                      <a:lnTo>
                        <a:pt x="5" y="5"/>
                      </a:lnTo>
                      <a:lnTo>
                        <a:pt x="3" y="6"/>
                      </a:lnTo>
                      <a:lnTo>
                        <a:pt x="1" y="8"/>
                      </a:lnTo>
                      <a:lnTo>
                        <a:pt x="0" y="8"/>
                      </a:lnTo>
                      <a:lnTo>
                        <a:pt x="0" y="9"/>
                      </a:lnTo>
                      <a:lnTo>
                        <a:pt x="0" y="10"/>
                      </a:lnTo>
                      <a:lnTo>
                        <a:pt x="0" y="13"/>
                      </a:lnTo>
                      <a:lnTo>
                        <a:pt x="1" y="16"/>
                      </a:lnTo>
                      <a:lnTo>
                        <a:pt x="3" y="20"/>
                      </a:lnTo>
                      <a:lnTo>
                        <a:pt x="4" y="21"/>
                      </a:lnTo>
                      <a:lnTo>
                        <a:pt x="6" y="23"/>
                      </a:lnTo>
                      <a:lnTo>
                        <a:pt x="9" y="27"/>
                      </a:lnTo>
                      <a:lnTo>
                        <a:pt x="12" y="29"/>
                      </a:lnTo>
                      <a:lnTo>
                        <a:pt x="14" y="31"/>
                      </a:lnTo>
                      <a:lnTo>
                        <a:pt x="18" y="34"/>
                      </a:lnTo>
                      <a:lnTo>
                        <a:pt x="22" y="38"/>
                      </a:lnTo>
                      <a:lnTo>
                        <a:pt x="26" y="41"/>
                      </a:lnTo>
                      <a:lnTo>
                        <a:pt x="31" y="44"/>
                      </a:lnTo>
                      <a:lnTo>
                        <a:pt x="35" y="48"/>
                      </a:lnTo>
                      <a:lnTo>
                        <a:pt x="39" y="51"/>
                      </a:lnTo>
                      <a:lnTo>
                        <a:pt x="44" y="54"/>
                      </a:lnTo>
                      <a:lnTo>
                        <a:pt x="47" y="56"/>
                      </a:lnTo>
                      <a:lnTo>
                        <a:pt x="51" y="59"/>
                      </a:lnTo>
                      <a:lnTo>
                        <a:pt x="55" y="61"/>
                      </a:lnTo>
                      <a:lnTo>
                        <a:pt x="58" y="63"/>
                      </a:lnTo>
                      <a:lnTo>
                        <a:pt x="60" y="65"/>
                      </a:lnTo>
                      <a:lnTo>
                        <a:pt x="62" y="66"/>
                      </a:lnTo>
                      <a:lnTo>
                        <a:pt x="63" y="67"/>
                      </a:lnTo>
                      <a:lnTo>
                        <a:pt x="65" y="68"/>
                      </a:lnTo>
                      <a:lnTo>
                        <a:pt x="65" y="68"/>
                      </a:lnTo>
                      <a:close/>
                    </a:path>
                  </a:pathLst>
                </a:custGeom>
                <a:solidFill>
                  <a:srgbClr val="A6BF73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7" name="Freeform 35">
                  <a:extLst>
                    <a:ext uri="{FF2B5EF4-FFF2-40B4-BE49-F238E27FC236}">
                      <a16:creationId xmlns:a16="http://schemas.microsoft.com/office/drawing/2014/main" id="{5FF405D2-45BF-4ABB-9BD9-1E0BD6E4BEB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91026" y="1081088"/>
                  <a:ext cx="76200" cy="98425"/>
                </a:xfrm>
                <a:custGeom>
                  <a:avLst/>
                  <a:gdLst>
                    <a:gd name="T0" fmla="*/ 79 w 192"/>
                    <a:gd name="T1" fmla="*/ 69 h 249"/>
                    <a:gd name="T2" fmla="*/ 122 w 192"/>
                    <a:gd name="T3" fmla="*/ 48 h 249"/>
                    <a:gd name="T4" fmla="*/ 192 w 192"/>
                    <a:gd name="T5" fmla="*/ 26 h 249"/>
                    <a:gd name="T6" fmla="*/ 191 w 192"/>
                    <a:gd name="T7" fmla="*/ 28 h 249"/>
                    <a:gd name="T8" fmla="*/ 187 w 192"/>
                    <a:gd name="T9" fmla="*/ 30 h 249"/>
                    <a:gd name="T10" fmla="*/ 180 w 192"/>
                    <a:gd name="T11" fmla="*/ 33 h 249"/>
                    <a:gd name="T12" fmla="*/ 173 w 192"/>
                    <a:gd name="T13" fmla="*/ 39 h 249"/>
                    <a:gd name="T14" fmla="*/ 164 w 192"/>
                    <a:gd name="T15" fmla="*/ 44 h 249"/>
                    <a:gd name="T16" fmla="*/ 157 w 192"/>
                    <a:gd name="T17" fmla="*/ 53 h 249"/>
                    <a:gd name="T18" fmla="*/ 153 w 192"/>
                    <a:gd name="T19" fmla="*/ 56 h 249"/>
                    <a:gd name="T20" fmla="*/ 151 w 192"/>
                    <a:gd name="T21" fmla="*/ 62 h 249"/>
                    <a:gd name="T22" fmla="*/ 149 w 192"/>
                    <a:gd name="T23" fmla="*/ 67 h 249"/>
                    <a:gd name="T24" fmla="*/ 146 w 192"/>
                    <a:gd name="T25" fmla="*/ 73 h 249"/>
                    <a:gd name="T26" fmla="*/ 145 w 192"/>
                    <a:gd name="T27" fmla="*/ 78 h 249"/>
                    <a:gd name="T28" fmla="*/ 144 w 192"/>
                    <a:gd name="T29" fmla="*/ 84 h 249"/>
                    <a:gd name="T30" fmla="*/ 144 w 192"/>
                    <a:gd name="T31" fmla="*/ 89 h 249"/>
                    <a:gd name="T32" fmla="*/ 145 w 192"/>
                    <a:gd name="T33" fmla="*/ 96 h 249"/>
                    <a:gd name="T34" fmla="*/ 146 w 192"/>
                    <a:gd name="T35" fmla="*/ 102 h 249"/>
                    <a:gd name="T36" fmla="*/ 147 w 192"/>
                    <a:gd name="T37" fmla="*/ 109 h 249"/>
                    <a:gd name="T38" fmla="*/ 149 w 192"/>
                    <a:gd name="T39" fmla="*/ 116 h 249"/>
                    <a:gd name="T40" fmla="*/ 150 w 192"/>
                    <a:gd name="T41" fmla="*/ 122 h 249"/>
                    <a:gd name="T42" fmla="*/ 151 w 192"/>
                    <a:gd name="T43" fmla="*/ 129 h 249"/>
                    <a:gd name="T44" fmla="*/ 152 w 192"/>
                    <a:gd name="T45" fmla="*/ 135 h 249"/>
                    <a:gd name="T46" fmla="*/ 153 w 192"/>
                    <a:gd name="T47" fmla="*/ 141 h 249"/>
                    <a:gd name="T48" fmla="*/ 154 w 192"/>
                    <a:gd name="T49" fmla="*/ 148 h 249"/>
                    <a:gd name="T50" fmla="*/ 154 w 192"/>
                    <a:gd name="T51" fmla="*/ 154 h 249"/>
                    <a:gd name="T52" fmla="*/ 154 w 192"/>
                    <a:gd name="T53" fmla="*/ 160 h 249"/>
                    <a:gd name="T54" fmla="*/ 154 w 192"/>
                    <a:gd name="T55" fmla="*/ 165 h 249"/>
                    <a:gd name="T56" fmla="*/ 153 w 192"/>
                    <a:gd name="T57" fmla="*/ 170 h 249"/>
                    <a:gd name="T58" fmla="*/ 149 w 192"/>
                    <a:gd name="T59" fmla="*/ 178 h 249"/>
                    <a:gd name="T60" fmla="*/ 143 w 192"/>
                    <a:gd name="T61" fmla="*/ 186 h 249"/>
                    <a:gd name="T62" fmla="*/ 135 w 192"/>
                    <a:gd name="T63" fmla="*/ 193 h 249"/>
                    <a:gd name="T64" fmla="*/ 128 w 192"/>
                    <a:gd name="T65" fmla="*/ 197 h 249"/>
                    <a:gd name="T66" fmla="*/ 119 w 192"/>
                    <a:gd name="T67" fmla="*/ 202 h 249"/>
                    <a:gd name="T68" fmla="*/ 113 w 192"/>
                    <a:gd name="T69" fmla="*/ 205 h 249"/>
                    <a:gd name="T70" fmla="*/ 108 w 192"/>
                    <a:gd name="T71" fmla="*/ 206 h 249"/>
                    <a:gd name="T72" fmla="*/ 107 w 192"/>
                    <a:gd name="T73" fmla="*/ 206 h 249"/>
                    <a:gd name="T74" fmla="*/ 34 w 192"/>
                    <a:gd name="T75" fmla="*/ 178 h 249"/>
                    <a:gd name="T76" fmla="*/ 17 w 192"/>
                    <a:gd name="T77" fmla="*/ 106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  <a:cxn ang="0">
                      <a:pos x="T64" y="T65"/>
                    </a:cxn>
                    <a:cxn ang="0">
                      <a:pos x="T66" y="T67"/>
                    </a:cxn>
                    <a:cxn ang="0">
                      <a:pos x="T68" y="T69"/>
                    </a:cxn>
                    <a:cxn ang="0">
                      <a:pos x="T70" y="T71"/>
                    </a:cxn>
                    <a:cxn ang="0">
                      <a:pos x="T72" y="T73"/>
                    </a:cxn>
                    <a:cxn ang="0">
                      <a:pos x="T74" y="T75"/>
                    </a:cxn>
                    <a:cxn ang="0">
                      <a:pos x="T76" y="T77"/>
                    </a:cxn>
                  </a:cxnLst>
                  <a:rect l="0" t="0" r="r" b="b"/>
                  <a:pathLst>
                    <a:path w="192" h="249">
                      <a:moveTo>
                        <a:pt x="17" y="106"/>
                      </a:moveTo>
                      <a:lnTo>
                        <a:pt x="79" y="69"/>
                      </a:lnTo>
                      <a:lnTo>
                        <a:pt x="59" y="162"/>
                      </a:lnTo>
                      <a:lnTo>
                        <a:pt x="122" y="48"/>
                      </a:lnTo>
                      <a:lnTo>
                        <a:pt x="121" y="0"/>
                      </a:lnTo>
                      <a:lnTo>
                        <a:pt x="192" y="26"/>
                      </a:lnTo>
                      <a:lnTo>
                        <a:pt x="192" y="26"/>
                      </a:lnTo>
                      <a:lnTo>
                        <a:pt x="191" y="28"/>
                      </a:lnTo>
                      <a:lnTo>
                        <a:pt x="189" y="28"/>
                      </a:lnTo>
                      <a:lnTo>
                        <a:pt x="187" y="30"/>
                      </a:lnTo>
                      <a:lnTo>
                        <a:pt x="183" y="31"/>
                      </a:lnTo>
                      <a:lnTo>
                        <a:pt x="180" y="33"/>
                      </a:lnTo>
                      <a:lnTo>
                        <a:pt x="176" y="35"/>
                      </a:lnTo>
                      <a:lnTo>
                        <a:pt x="173" y="39"/>
                      </a:lnTo>
                      <a:lnTo>
                        <a:pt x="168" y="41"/>
                      </a:lnTo>
                      <a:lnTo>
                        <a:pt x="164" y="44"/>
                      </a:lnTo>
                      <a:lnTo>
                        <a:pt x="161" y="48"/>
                      </a:lnTo>
                      <a:lnTo>
                        <a:pt x="157" y="53"/>
                      </a:lnTo>
                      <a:lnTo>
                        <a:pt x="155" y="54"/>
                      </a:lnTo>
                      <a:lnTo>
                        <a:pt x="153" y="56"/>
                      </a:lnTo>
                      <a:lnTo>
                        <a:pt x="152" y="59"/>
                      </a:lnTo>
                      <a:lnTo>
                        <a:pt x="151" y="62"/>
                      </a:lnTo>
                      <a:lnTo>
                        <a:pt x="149" y="64"/>
                      </a:lnTo>
                      <a:lnTo>
                        <a:pt x="149" y="67"/>
                      </a:lnTo>
                      <a:lnTo>
                        <a:pt x="147" y="69"/>
                      </a:lnTo>
                      <a:lnTo>
                        <a:pt x="146" y="73"/>
                      </a:lnTo>
                      <a:lnTo>
                        <a:pt x="145" y="75"/>
                      </a:lnTo>
                      <a:lnTo>
                        <a:pt x="145" y="78"/>
                      </a:lnTo>
                      <a:lnTo>
                        <a:pt x="144" y="80"/>
                      </a:lnTo>
                      <a:lnTo>
                        <a:pt x="144" y="84"/>
                      </a:lnTo>
                      <a:lnTo>
                        <a:pt x="144" y="87"/>
                      </a:lnTo>
                      <a:lnTo>
                        <a:pt x="144" y="89"/>
                      </a:lnTo>
                      <a:lnTo>
                        <a:pt x="145" y="93"/>
                      </a:lnTo>
                      <a:lnTo>
                        <a:pt x="145" y="96"/>
                      </a:lnTo>
                      <a:lnTo>
                        <a:pt x="145" y="99"/>
                      </a:lnTo>
                      <a:lnTo>
                        <a:pt x="146" y="102"/>
                      </a:lnTo>
                      <a:lnTo>
                        <a:pt x="146" y="106"/>
                      </a:lnTo>
                      <a:lnTo>
                        <a:pt x="147" y="109"/>
                      </a:lnTo>
                      <a:lnTo>
                        <a:pt x="147" y="112"/>
                      </a:lnTo>
                      <a:lnTo>
                        <a:pt x="149" y="116"/>
                      </a:lnTo>
                      <a:lnTo>
                        <a:pt x="149" y="119"/>
                      </a:lnTo>
                      <a:lnTo>
                        <a:pt x="150" y="122"/>
                      </a:lnTo>
                      <a:lnTo>
                        <a:pt x="151" y="126"/>
                      </a:lnTo>
                      <a:lnTo>
                        <a:pt x="151" y="129"/>
                      </a:lnTo>
                      <a:lnTo>
                        <a:pt x="151" y="131"/>
                      </a:lnTo>
                      <a:lnTo>
                        <a:pt x="152" y="135"/>
                      </a:lnTo>
                      <a:lnTo>
                        <a:pt x="153" y="138"/>
                      </a:lnTo>
                      <a:lnTo>
                        <a:pt x="153" y="141"/>
                      </a:lnTo>
                      <a:lnTo>
                        <a:pt x="153" y="144"/>
                      </a:lnTo>
                      <a:lnTo>
                        <a:pt x="154" y="148"/>
                      </a:lnTo>
                      <a:lnTo>
                        <a:pt x="154" y="151"/>
                      </a:lnTo>
                      <a:lnTo>
                        <a:pt x="154" y="154"/>
                      </a:lnTo>
                      <a:lnTo>
                        <a:pt x="154" y="156"/>
                      </a:lnTo>
                      <a:lnTo>
                        <a:pt x="154" y="160"/>
                      </a:lnTo>
                      <a:lnTo>
                        <a:pt x="154" y="162"/>
                      </a:lnTo>
                      <a:lnTo>
                        <a:pt x="154" y="165"/>
                      </a:lnTo>
                      <a:lnTo>
                        <a:pt x="153" y="167"/>
                      </a:lnTo>
                      <a:lnTo>
                        <a:pt x="153" y="170"/>
                      </a:lnTo>
                      <a:lnTo>
                        <a:pt x="151" y="174"/>
                      </a:lnTo>
                      <a:lnTo>
                        <a:pt x="149" y="178"/>
                      </a:lnTo>
                      <a:lnTo>
                        <a:pt x="145" y="183"/>
                      </a:lnTo>
                      <a:lnTo>
                        <a:pt x="143" y="186"/>
                      </a:lnTo>
                      <a:lnTo>
                        <a:pt x="139" y="189"/>
                      </a:lnTo>
                      <a:lnTo>
                        <a:pt x="135" y="193"/>
                      </a:lnTo>
                      <a:lnTo>
                        <a:pt x="131" y="195"/>
                      </a:lnTo>
                      <a:lnTo>
                        <a:pt x="128" y="197"/>
                      </a:lnTo>
                      <a:lnTo>
                        <a:pt x="123" y="199"/>
                      </a:lnTo>
                      <a:lnTo>
                        <a:pt x="119" y="202"/>
                      </a:lnTo>
                      <a:lnTo>
                        <a:pt x="116" y="203"/>
                      </a:lnTo>
                      <a:lnTo>
                        <a:pt x="113" y="205"/>
                      </a:lnTo>
                      <a:lnTo>
                        <a:pt x="110" y="205"/>
                      </a:lnTo>
                      <a:lnTo>
                        <a:pt x="108" y="206"/>
                      </a:lnTo>
                      <a:lnTo>
                        <a:pt x="107" y="206"/>
                      </a:lnTo>
                      <a:lnTo>
                        <a:pt x="107" y="206"/>
                      </a:lnTo>
                      <a:lnTo>
                        <a:pt x="119" y="249"/>
                      </a:lnTo>
                      <a:lnTo>
                        <a:pt x="34" y="178"/>
                      </a:lnTo>
                      <a:lnTo>
                        <a:pt x="0" y="181"/>
                      </a:lnTo>
                      <a:lnTo>
                        <a:pt x="17" y="106"/>
                      </a:lnTo>
                      <a:lnTo>
                        <a:pt x="17" y="106"/>
                      </a:lnTo>
                      <a:close/>
                    </a:path>
                  </a:pathLst>
                </a:custGeom>
                <a:solidFill>
                  <a:srgbClr val="CC99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8" name="Freeform 36">
                  <a:extLst>
                    <a:ext uri="{FF2B5EF4-FFF2-40B4-BE49-F238E27FC236}">
                      <a16:creationId xmlns:a16="http://schemas.microsoft.com/office/drawing/2014/main" id="{6615F275-58A2-468F-8920-3593DECA5790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7213" y="1177926"/>
                  <a:ext cx="26988" cy="36513"/>
                </a:xfrm>
                <a:custGeom>
                  <a:avLst/>
                  <a:gdLst>
                    <a:gd name="T0" fmla="*/ 3 w 67"/>
                    <a:gd name="T1" fmla="*/ 0 h 91"/>
                    <a:gd name="T2" fmla="*/ 20 w 67"/>
                    <a:gd name="T3" fmla="*/ 35 h 91"/>
                    <a:gd name="T4" fmla="*/ 67 w 67"/>
                    <a:gd name="T5" fmla="*/ 51 h 91"/>
                    <a:gd name="T6" fmla="*/ 37 w 67"/>
                    <a:gd name="T7" fmla="*/ 91 h 91"/>
                    <a:gd name="T8" fmla="*/ 0 w 67"/>
                    <a:gd name="T9" fmla="*/ 41 h 91"/>
                    <a:gd name="T10" fmla="*/ 3 w 67"/>
                    <a:gd name="T11" fmla="*/ 0 h 91"/>
                    <a:gd name="T12" fmla="*/ 3 w 67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67" h="91">
                      <a:moveTo>
                        <a:pt x="3" y="0"/>
                      </a:moveTo>
                      <a:lnTo>
                        <a:pt x="20" y="35"/>
                      </a:lnTo>
                      <a:lnTo>
                        <a:pt x="67" y="51"/>
                      </a:lnTo>
                      <a:lnTo>
                        <a:pt x="37" y="91"/>
                      </a:lnTo>
                      <a:lnTo>
                        <a:pt x="0" y="41"/>
                      </a:lnTo>
                      <a:lnTo>
                        <a:pt x="3" y="0"/>
                      </a:lnTo>
                      <a:lnTo>
                        <a:pt x="3" y="0"/>
                      </a:lnTo>
                      <a:close/>
                    </a:path>
                  </a:pathLst>
                </a:custGeom>
                <a:solidFill>
                  <a:srgbClr val="CC991F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39" name="Freeform 37">
                  <a:extLst>
                    <a:ext uri="{FF2B5EF4-FFF2-40B4-BE49-F238E27FC236}">
                      <a16:creationId xmlns:a16="http://schemas.microsoft.com/office/drawing/2014/main" id="{19F6D6C1-BFDC-4231-A8B5-A55A4614C8C2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41813" y="1150938"/>
                  <a:ext cx="36513" cy="79375"/>
                </a:xfrm>
                <a:custGeom>
                  <a:avLst/>
                  <a:gdLst>
                    <a:gd name="T0" fmla="*/ 39 w 92"/>
                    <a:gd name="T1" fmla="*/ 24 h 202"/>
                    <a:gd name="T2" fmla="*/ 39 w 92"/>
                    <a:gd name="T3" fmla="*/ 115 h 202"/>
                    <a:gd name="T4" fmla="*/ 38 w 92"/>
                    <a:gd name="T5" fmla="*/ 195 h 202"/>
                    <a:gd name="T6" fmla="*/ 37 w 92"/>
                    <a:gd name="T7" fmla="*/ 193 h 202"/>
                    <a:gd name="T8" fmla="*/ 34 w 92"/>
                    <a:gd name="T9" fmla="*/ 187 h 202"/>
                    <a:gd name="T10" fmla="*/ 32 w 92"/>
                    <a:gd name="T11" fmla="*/ 183 h 202"/>
                    <a:gd name="T12" fmla="*/ 29 w 92"/>
                    <a:gd name="T13" fmla="*/ 177 h 202"/>
                    <a:gd name="T14" fmla="*/ 26 w 92"/>
                    <a:gd name="T15" fmla="*/ 172 h 202"/>
                    <a:gd name="T16" fmla="*/ 24 w 92"/>
                    <a:gd name="T17" fmla="*/ 165 h 202"/>
                    <a:gd name="T18" fmla="*/ 21 w 92"/>
                    <a:gd name="T19" fmla="*/ 159 h 202"/>
                    <a:gd name="T20" fmla="*/ 18 w 92"/>
                    <a:gd name="T21" fmla="*/ 151 h 202"/>
                    <a:gd name="T22" fmla="*/ 16 w 92"/>
                    <a:gd name="T23" fmla="*/ 143 h 202"/>
                    <a:gd name="T24" fmla="*/ 13 w 92"/>
                    <a:gd name="T25" fmla="*/ 136 h 202"/>
                    <a:gd name="T26" fmla="*/ 11 w 92"/>
                    <a:gd name="T27" fmla="*/ 127 h 202"/>
                    <a:gd name="T28" fmla="*/ 9 w 92"/>
                    <a:gd name="T29" fmla="*/ 118 h 202"/>
                    <a:gd name="T30" fmla="*/ 6 w 92"/>
                    <a:gd name="T31" fmla="*/ 109 h 202"/>
                    <a:gd name="T32" fmla="*/ 5 w 92"/>
                    <a:gd name="T33" fmla="*/ 100 h 202"/>
                    <a:gd name="T34" fmla="*/ 3 w 92"/>
                    <a:gd name="T35" fmla="*/ 95 h 202"/>
                    <a:gd name="T36" fmla="*/ 3 w 92"/>
                    <a:gd name="T37" fmla="*/ 90 h 202"/>
                    <a:gd name="T38" fmla="*/ 2 w 92"/>
                    <a:gd name="T39" fmla="*/ 81 h 202"/>
                    <a:gd name="T40" fmla="*/ 1 w 92"/>
                    <a:gd name="T41" fmla="*/ 72 h 202"/>
                    <a:gd name="T42" fmla="*/ 1 w 92"/>
                    <a:gd name="T43" fmla="*/ 63 h 202"/>
                    <a:gd name="T44" fmla="*/ 0 w 92"/>
                    <a:gd name="T45" fmla="*/ 53 h 202"/>
                    <a:gd name="T46" fmla="*/ 0 w 92"/>
                    <a:gd name="T47" fmla="*/ 45 h 202"/>
                    <a:gd name="T48" fmla="*/ 1 w 92"/>
                    <a:gd name="T49" fmla="*/ 38 h 202"/>
                    <a:gd name="T50" fmla="*/ 1 w 92"/>
                    <a:gd name="T51" fmla="*/ 31 h 202"/>
                    <a:gd name="T52" fmla="*/ 2 w 92"/>
                    <a:gd name="T53" fmla="*/ 23 h 202"/>
                    <a:gd name="T54" fmla="*/ 3 w 92"/>
                    <a:gd name="T55" fmla="*/ 18 h 202"/>
                    <a:gd name="T56" fmla="*/ 3 w 92"/>
                    <a:gd name="T57" fmla="*/ 12 h 202"/>
                    <a:gd name="T58" fmla="*/ 4 w 92"/>
                    <a:gd name="T59" fmla="*/ 8 h 202"/>
                    <a:gd name="T60" fmla="*/ 5 w 92"/>
                    <a:gd name="T61" fmla="*/ 1 h 202"/>
                    <a:gd name="T62" fmla="*/ 5 w 92"/>
                    <a:gd name="T63" fmla="*/ 0 h 20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  <a:cxn ang="0">
                      <a:pos x="T54" y="T55"/>
                    </a:cxn>
                    <a:cxn ang="0">
                      <a:pos x="T56" y="T57"/>
                    </a:cxn>
                    <a:cxn ang="0">
                      <a:pos x="T58" y="T59"/>
                    </a:cxn>
                    <a:cxn ang="0">
                      <a:pos x="T60" y="T61"/>
                    </a:cxn>
                    <a:cxn ang="0">
                      <a:pos x="T62" y="T63"/>
                    </a:cxn>
                  </a:cxnLst>
                  <a:rect l="0" t="0" r="r" b="b"/>
                  <a:pathLst>
                    <a:path w="92" h="202">
                      <a:moveTo>
                        <a:pt x="5" y="0"/>
                      </a:moveTo>
                      <a:lnTo>
                        <a:pt x="39" y="24"/>
                      </a:lnTo>
                      <a:lnTo>
                        <a:pt x="45" y="68"/>
                      </a:lnTo>
                      <a:lnTo>
                        <a:pt x="39" y="115"/>
                      </a:lnTo>
                      <a:lnTo>
                        <a:pt x="92" y="202"/>
                      </a:lnTo>
                      <a:lnTo>
                        <a:pt x="38" y="195"/>
                      </a:lnTo>
                      <a:lnTo>
                        <a:pt x="38" y="194"/>
                      </a:lnTo>
                      <a:lnTo>
                        <a:pt x="37" y="193"/>
                      </a:lnTo>
                      <a:lnTo>
                        <a:pt x="35" y="190"/>
                      </a:lnTo>
                      <a:lnTo>
                        <a:pt x="34" y="187"/>
                      </a:lnTo>
                      <a:lnTo>
                        <a:pt x="33" y="185"/>
                      </a:lnTo>
                      <a:lnTo>
                        <a:pt x="32" y="183"/>
                      </a:lnTo>
                      <a:lnTo>
                        <a:pt x="31" y="180"/>
                      </a:lnTo>
                      <a:lnTo>
                        <a:pt x="29" y="177"/>
                      </a:lnTo>
                      <a:lnTo>
                        <a:pt x="28" y="174"/>
                      </a:lnTo>
                      <a:lnTo>
                        <a:pt x="26" y="172"/>
                      </a:lnTo>
                      <a:lnTo>
                        <a:pt x="25" y="169"/>
                      </a:lnTo>
                      <a:lnTo>
                        <a:pt x="24" y="165"/>
                      </a:lnTo>
                      <a:lnTo>
                        <a:pt x="23" y="162"/>
                      </a:lnTo>
                      <a:lnTo>
                        <a:pt x="21" y="159"/>
                      </a:lnTo>
                      <a:lnTo>
                        <a:pt x="20" y="154"/>
                      </a:lnTo>
                      <a:lnTo>
                        <a:pt x="18" y="151"/>
                      </a:lnTo>
                      <a:lnTo>
                        <a:pt x="17" y="147"/>
                      </a:lnTo>
                      <a:lnTo>
                        <a:pt x="16" y="143"/>
                      </a:lnTo>
                      <a:lnTo>
                        <a:pt x="14" y="139"/>
                      </a:lnTo>
                      <a:lnTo>
                        <a:pt x="13" y="136"/>
                      </a:lnTo>
                      <a:lnTo>
                        <a:pt x="12" y="130"/>
                      </a:lnTo>
                      <a:lnTo>
                        <a:pt x="11" y="127"/>
                      </a:lnTo>
                      <a:lnTo>
                        <a:pt x="10" y="121"/>
                      </a:lnTo>
                      <a:lnTo>
                        <a:pt x="9" y="118"/>
                      </a:lnTo>
                      <a:lnTo>
                        <a:pt x="7" y="112"/>
                      </a:lnTo>
                      <a:lnTo>
                        <a:pt x="6" y="109"/>
                      </a:lnTo>
                      <a:lnTo>
                        <a:pt x="5" y="104"/>
                      </a:lnTo>
                      <a:lnTo>
                        <a:pt x="5" y="100"/>
                      </a:lnTo>
                      <a:lnTo>
                        <a:pt x="4" y="97"/>
                      </a:lnTo>
                      <a:lnTo>
                        <a:pt x="3" y="95"/>
                      </a:lnTo>
                      <a:lnTo>
                        <a:pt x="3" y="93"/>
                      </a:lnTo>
                      <a:lnTo>
                        <a:pt x="3" y="90"/>
                      </a:lnTo>
                      <a:lnTo>
                        <a:pt x="2" y="85"/>
                      </a:lnTo>
                      <a:lnTo>
                        <a:pt x="2" y="81"/>
                      </a:lnTo>
                      <a:lnTo>
                        <a:pt x="1" y="76"/>
                      </a:lnTo>
                      <a:lnTo>
                        <a:pt x="1" y="72"/>
                      </a:lnTo>
                      <a:lnTo>
                        <a:pt x="1" y="66"/>
                      </a:lnTo>
                      <a:lnTo>
                        <a:pt x="1" y="63"/>
                      </a:lnTo>
                      <a:lnTo>
                        <a:pt x="0" y="57"/>
                      </a:lnTo>
                      <a:lnTo>
                        <a:pt x="0" y="53"/>
                      </a:lnTo>
                      <a:lnTo>
                        <a:pt x="0" y="50"/>
                      </a:lnTo>
                      <a:lnTo>
                        <a:pt x="0" y="45"/>
                      </a:lnTo>
                      <a:lnTo>
                        <a:pt x="0" y="41"/>
                      </a:lnTo>
                      <a:lnTo>
                        <a:pt x="1" y="38"/>
                      </a:lnTo>
                      <a:lnTo>
                        <a:pt x="1" y="34"/>
                      </a:lnTo>
                      <a:lnTo>
                        <a:pt x="1" y="31"/>
                      </a:lnTo>
                      <a:lnTo>
                        <a:pt x="1" y="27"/>
                      </a:lnTo>
                      <a:lnTo>
                        <a:pt x="2" y="23"/>
                      </a:lnTo>
                      <a:lnTo>
                        <a:pt x="2" y="20"/>
                      </a:lnTo>
                      <a:lnTo>
                        <a:pt x="3" y="18"/>
                      </a:lnTo>
                      <a:lnTo>
                        <a:pt x="3" y="14"/>
                      </a:lnTo>
                      <a:lnTo>
                        <a:pt x="3" y="12"/>
                      </a:lnTo>
                      <a:lnTo>
                        <a:pt x="3" y="10"/>
                      </a:lnTo>
                      <a:lnTo>
                        <a:pt x="4" y="8"/>
                      </a:lnTo>
                      <a:lnTo>
                        <a:pt x="4" y="5"/>
                      </a:lnTo>
                      <a:lnTo>
                        <a:pt x="5" y="1"/>
                      </a:lnTo>
                      <a:lnTo>
                        <a:pt x="5" y="0"/>
                      </a:lnTo>
                      <a:lnTo>
                        <a:pt x="5" y="0"/>
                      </a:lnTo>
                      <a:lnTo>
                        <a:pt x="5" y="0"/>
                      </a:lnTo>
                      <a:close/>
                    </a:path>
                  </a:pathLst>
                </a:custGeom>
                <a:solidFill>
                  <a:srgbClr val="7AB3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1" name="Freeform 38">
                  <a:extLst>
                    <a:ext uri="{FF2B5EF4-FFF2-40B4-BE49-F238E27FC236}">
                      <a16:creationId xmlns:a16="http://schemas.microsoft.com/office/drawing/2014/main" id="{05A174FC-137B-4E15-819B-37AB6B694031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03713" y="1195388"/>
                  <a:ext cx="22225" cy="34925"/>
                </a:xfrm>
                <a:custGeom>
                  <a:avLst/>
                  <a:gdLst>
                    <a:gd name="T0" fmla="*/ 0 w 57"/>
                    <a:gd name="T1" fmla="*/ 0 h 91"/>
                    <a:gd name="T2" fmla="*/ 42 w 57"/>
                    <a:gd name="T3" fmla="*/ 51 h 91"/>
                    <a:gd name="T4" fmla="*/ 57 w 57"/>
                    <a:gd name="T5" fmla="*/ 91 h 91"/>
                    <a:gd name="T6" fmla="*/ 19 w 57"/>
                    <a:gd name="T7" fmla="*/ 91 h 91"/>
                    <a:gd name="T8" fmla="*/ 4 w 57"/>
                    <a:gd name="T9" fmla="*/ 47 h 91"/>
                    <a:gd name="T10" fmla="*/ 0 w 57"/>
                    <a:gd name="T11" fmla="*/ 0 h 91"/>
                    <a:gd name="T12" fmla="*/ 0 w 57"/>
                    <a:gd name="T13" fmla="*/ 0 h 9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</a:cxnLst>
                  <a:rect l="0" t="0" r="r" b="b"/>
                  <a:pathLst>
                    <a:path w="57" h="91">
                      <a:moveTo>
                        <a:pt x="0" y="0"/>
                      </a:moveTo>
                      <a:lnTo>
                        <a:pt x="42" y="51"/>
                      </a:lnTo>
                      <a:lnTo>
                        <a:pt x="57" y="91"/>
                      </a:lnTo>
                      <a:lnTo>
                        <a:pt x="19" y="91"/>
                      </a:lnTo>
                      <a:lnTo>
                        <a:pt x="4" y="4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rgbClr val="7AB354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  <p:sp>
              <p:nvSpPr>
                <p:cNvPr id="42" name="Freeform 39">
                  <a:extLst>
                    <a:ext uri="{FF2B5EF4-FFF2-40B4-BE49-F238E27FC236}">
                      <a16:creationId xmlns:a16="http://schemas.microsoft.com/office/drawing/2014/main" id="{C3916DA4-08C4-4CE7-BB7C-3438D422D716}"/>
                    </a:ext>
                  </a:extLst>
                </p:cNvPr>
                <p:cNvSpPr>
                  <a:spLocks/>
                </p:cNvSpPr>
                <p:nvPr/>
              </p:nvSpPr>
              <p:spPr bwMode="auto">
                <a:xfrm>
                  <a:off x="4365626" y="1085851"/>
                  <a:ext cx="28575" cy="100013"/>
                </a:xfrm>
                <a:custGeom>
                  <a:avLst/>
                  <a:gdLst>
                    <a:gd name="T0" fmla="*/ 15 w 73"/>
                    <a:gd name="T1" fmla="*/ 30 h 249"/>
                    <a:gd name="T2" fmla="*/ 34 w 73"/>
                    <a:gd name="T3" fmla="*/ 39 h 249"/>
                    <a:gd name="T4" fmla="*/ 61 w 73"/>
                    <a:gd name="T5" fmla="*/ 0 h 249"/>
                    <a:gd name="T6" fmla="*/ 73 w 73"/>
                    <a:gd name="T7" fmla="*/ 18 h 249"/>
                    <a:gd name="T8" fmla="*/ 61 w 73"/>
                    <a:gd name="T9" fmla="*/ 56 h 249"/>
                    <a:gd name="T10" fmla="*/ 68 w 73"/>
                    <a:gd name="T11" fmla="*/ 101 h 249"/>
                    <a:gd name="T12" fmla="*/ 54 w 73"/>
                    <a:gd name="T13" fmla="*/ 144 h 249"/>
                    <a:gd name="T14" fmla="*/ 65 w 73"/>
                    <a:gd name="T15" fmla="*/ 184 h 249"/>
                    <a:gd name="T16" fmla="*/ 34 w 73"/>
                    <a:gd name="T17" fmla="*/ 249 h 249"/>
                    <a:gd name="T18" fmla="*/ 0 w 73"/>
                    <a:gd name="T19" fmla="*/ 172 h 249"/>
                    <a:gd name="T20" fmla="*/ 24 w 73"/>
                    <a:gd name="T21" fmla="*/ 132 h 249"/>
                    <a:gd name="T22" fmla="*/ 8 w 73"/>
                    <a:gd name="T23" fmla="*/ 97 h 249"/>
                    <a:gd name="T24" fmla="*/ 26 w 73"/>
                    <a:gd name="T25" fmla="*/ 66 h 249"/>
                    <a:gd name="T26" fmla="*/ 15 w 73"/>
                    <a:gd name="T27" fmla="*/ 30 h 249"/>
                    <a:gd name="T28" fmla="*/ 15 w 73"/>
                    <a:gd name="T29" fmla="*/ 30 h 2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</a:cxnLst>
                  <a:rect l="0" t="0" r="r" b="b"/>
                  <a:pathLst>
                    <a:path w="73" h="249">
                      <a:moveTo>
                        <a:pt x="15" y="30"/>
                      </a:moveTo>
                      <a:lnTo>
                        <a:pt x="34" y="39"/>
                      </a:lnTo>
                      <a:lnTo>
                        <a:pt x="61" y="0"/>
                      </a:lnTo>
                      <a:lnTo>
                        <a:pt x="73" y="18"/>
                      </a:lnTo>
                      <a:lnTo>
                        <a:pt x="61" y="56"/>
                      </a:lnTo>
                      <a:lnTo>
                        <a:pt x="68" y="101"/>
                      </a:lnTo>
                      <a:lnTo>
                        <a:pt x="54" y="144"/>
                      </a:lnTo>
                      <a:lnTo>
                        <a:pt x="65" y="184"/>
                      </a:lnTo>
                      <a:lnTo>
                        <a:pt x="34" y="249"/>
                      </a:lnTo>
                      <a:lnTo>
                        <a:pt x="0" y="172"/>
                      </a:lnTo>
                      <a:lnTo>
                        <a:pt x="24" y="132"/>
                      </a:lnTo>
                      <a:lnTo>
                        <a:pt x="8" y="97"/>
                      </a:lnTo>
                      <a:lnTo>
                        <a:pt x="26" y="66"/>
                      </a:lnTo>
                      <a:lnTo>
                        <a:pt x="15" y="30"/>
                      </a:lnTo>
                      <a:lnTo>
                        <a:pt x="15" y="30"/>
                      </a:lnTo>
                      <a:close/>
                    </a:path>
                  </a:pathLst>
                </a:custGeom>
                <a:solidFill>
                  <a:srgbClr val="963D29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vert="horz" wrap="square" lIns="91440" tIns="45720" rIns="91440" bIns="45720" numCol="1" anchor="t" anchorCtr="0" compatLnSpc="1">
                  <a:prstTxWarp prst="textNoShape">
                    <a:avLst/>
                  </a:prstTxWarp>
                </a:bodyPr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endParaRPr lang="en-US"/>
                </a:p>
              </p:txBody>
            </p:sp>
          </p:grp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C6628123-CEEA-442B-8DC4-A700995D55A0}"/>
                </a:ext>
              </a:extLst>
            </p:cNvPr>
            <p:cNvSpPr txBox="1"/>
            <p:nvPr/>
          </p:nvSpPr>
          <p:spPr>
            <a:xfrm rot="1912386">
              <a:off x="8353964" y="8297"/>
              <a:ext cx="397866" cy="646331"/>
            </a:xfrm>
            <a:prstGeom prst="rect">
              <a:avLst/>
            </a:prstGeom>
            <a:noFill/>
          </p:spPr>
          <p:txBody>
            <a:bodyPr wrap="none" rtlCol="1">
              <a:spAutoFit/>
            </a:bodyPr>
            <a:lstStyle/>
            <a:p>
              <a:r>
                <a:rPr lang="en-US" sz="3600" b="1" dirty="0">
                  <a:solidFill>
                    <a:srgbClr val="FF0000"/>
                  </a:solidFill>
                </a:rPr>
                <a:t>?</a:t>
              </a:r>
              <a:endParaRPr lang="he-IL" sz="3600" b="1" dirty="0">
                <a:solidFill>
                  <a:srgbClr val="FF0000"/>
                </a:solidFill>
              </a:endParaRPr>
            </a:p>
          </p:txBody>
        </p:sp>
      </p:grpSp>
      <p:pic>
        <p:nvPicPr>
          <p:cNvPr id="46" name="Picture 45">
            <a:extLst>
              <a:ext uri="{FF2B5EF4-FFF2-40B4-BE49-F238E27FC236}">
                <a16:creationId xmlns:a16="http://schemas.microsoft.com/office/drawing/2014/main" id="{EE959753-D67F-470A-983A-00B1E15C1B3F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EFEFE"/>
              </a:clrFrom>
              <a:clrTo>
                <a:srgbClr val="FEFEFE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5896" y="4581128"/>
            <a:ext cx="1872208" cy="187220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Linear and Submodular Sums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 rot="873536">
            <a:off x="7809636" y="-84886"/>
            <a:ext cx="877164" cy="186204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ctr"/>
            <a:r>
              <a:rPr lang="el-GR" sz="11500" b="1" cap="none" spc="0" dirty="0">
                <a:ln w="12700">
                  <a:solidFill>
                    <a:srgbClr val="FFC000"/>
                  </a:solidFill>
                  <a:prstDash val="solid"/>
                </a:ln>
                <a:solidFill>
                  <a:srgbClr val="FF9900"/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</a:rPr>
              <a:t>Σ</a:t>
            </a:r>
            <a:endParaRPr lang="en-US" sz="11500" b="1" cap="none" spc="0" dirty="0">
              <a:ln w="12700">
                <a:solidFill>
                  <a:srgbClr val="FFC000"/>
                </a:solidFill>
                <a:prstDash val="solid"/>
              </a:ln>
              <a:solidFill>
                <a:srgbClr val="FF9900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420838" y="1484784"/>
            <a:ext cx="8255618" cy="216024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Theorem [</a:t>
            </a:r>
            <a:r>
              <a:rPr lang="en-US" sz="2400" b="1" u="sng" dirty="0" err="1">
                <a:sym typeface="Wingdings" pitchFamily="2" charset="2"/>
              </a:rPr>
              <a:t>Sviridenko</a:t>
            </a:r>
            <a:r>
              <a:rPr lang="en-US" sz="2400" b="1" u="sng" dirty="0">
                <a:sym typeface="Wingdings" pitchFamily="2" charset="2"/>
              </a:rPr>
              <a:t>, </a:t>
            </a:r>
            <a:r>
              <a:rPr lang="en-US" sz="2400" b="1" u="sng" dirty="0" err="1">
                <a:sym typeface="Wingdings" pitchFamily="2" charset="2"/>
              </a:rPr>
              <a:t>Vondrák</a:t>
            </a:r>
            <a:r>
              <a:rPr lang="en-US" sz="2400" b="1" u="sng" dirty="0">
                <a:sym typeface="Wingdings" pitchFamily="2" charset="2"/>
              </a:rPr>
              <a:t> and Ward (2017)]</a:t>
            </a:r>
          </a:p>
          <a:p>
            <a:pPr algn="just"/>
            <a:r>
              <a:rPr lang="en-US" sz="2400" dirty="0"/>
              <a:t>When </a:t>
            </a:r>
            <a:r>
              <a:rPr lang="en-US" sz="2400" i="1" dirty="0"/>
              <a:t>f</a:t>
            </a:r>
            <a:r>
              <a:rPr lang="en-US" sz="2400" dirty="0"/>
              <a:t> is the sum of a non-negative monotone submodular function </a:t>
            </a:r>
            <a:r>
              <a:rPr lang="en-US" sz="2400" i="1" dirty="0"/>
              <a:t>g</a:t>
            </a:r>
            <a:r>
              <a:rPr lang="en-US" sz="2400" dirty="0"/>
              <a:t> and a linear function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/>
              <a:t>, one can find in a polynomial time a vector 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P</a:t>
            </a:r>
            <a:r>
              <a:rPr lang="en-US" sz="2400" dirty="0">
                <a:sym typeface="Symbol" panose="05050102010706020507" pitchFamily="18" charset="2"/>
              </a:rPr>
              <a:t> such that</a:t>
            </a:r>
          </a:p>
          <a:p>
            <a:pPr algn="ctr"/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x</a:t>
            </a:r>
            <a:r>
              <a:rPr lang="en-US" sz="2400" dirty="0">
                <a:sym typeface="Symbol" panose="05050102010706020507" pitchFamily="18" charset="2"/>
              </a:rPr>
              <a:t>) ≥ (1 – 1/</a:t>
            </a:r>
            <a:r>
              <a:rPr lang="en-US" sz="2400" i="1" dirty="0">
                <a:sym typeface="Symbol" panose="05050102010706020507" pitchFamily="18" charset="2"/>
              </a:rPr>
              <a:t>e</a:t>
            </a:r>
            <a:r>
              <a:rPr lang="en-US" sz="2400" dirty="0">
                <a:sym typeface="Symbol" panose="05050102010706020507" pitchFamily="18" charset="2"/>
              </a:rPr>
              <a:t>) ∙ </a:t>
            </a:r>
            <a:r>
              <a:rPr lang="en-US" sz="2400" i="1" dirty="0">
                <a:latin typeface="+mj-lt"/>
                <a:sym typeface="Symbol" panose="05050102010706020507" pitchFamily="18" charset="2"/>
              </a:rPr>
              <a:t>g</a:t>
            </a:r>
            <a:r>
              <a:rPr lang="en-US" sz="2400" dirty="0">
                <a:latin typeface="+mj-lt"/>
                <a:sym typeface="Symbol" panose="05050102010706020507" pitchFamily="18" charset="2"/>
              </a:rPr>
              <a:t>(</a:t>
            </a:r>
            <a:r>
              <a:rPr lang="en-US" sz="2400" i="1" dirty="0">
                <a:latin typeface="+mj-lt"/>
                <a:sym typeface="Symbol" panose="05050102010706020507" pitchFamily="18" charset="2"/>
              </a:rPr>
              <a:t>OPT</a:t>
            </a:r>
            <a:r>
              <a:rPr lang="en-US" sz="2400" dirty="0">
                <a:latin typeface="+mj-lt"/>
                <a:sym typeface="Symbol" panose="05050102010706020507" pitchFamily="18" charset="2"/>
              </a:rPr>
              <a:t>) +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latin typeface="+mj-lt"/>
                <a:ea typeface="Cambria Math" panose="02040503050406030204" pitchFamily="18" charset="0"/>
              </a:rPr>
              <a:t>(</a:t>
            </a:r>
            <a:r>
              <a:rPr lang="en-US" sz="2400" i="1" dirty="0">
                <a:latin typeface="+mj-lt"/>
                <a:ea typeface="Cambria Math" panose="02040503050406030204" pitchFamily="18" charset="0"/>
              </a:rPr>
              <a:t>OPT</a:t>
            </a:r>
            <a:r>
              <a:rPr lang="en-US" sz="2400" dirty="0">
                <a:latin typeface="+mj-lt"/>
                <a:ea typeface="Cambria Math" panose="02040503050406030204" pitchFamily="18" charset="0"/>
              </a:rPr>
              <a:t>) .</a:t>
            </a:r>
            <a:endParaRPr lang="en-US" sz="2400" i="1" dirty="0">
              <a:latin typeface="+mj-lt"/>
              <a:sym typeface="Wingdings" pitchFamily="2" charset="2"/>
            </a:endParaRPr>
          </a:p>
        </p:txBody>
      </p:sp>
      <p:sp>
        <p:nvSpPr>
          <p:cNvPr id="10" name="Down Arrow 9"/>
          <p:cNvSpPr/>
          <p:nvPr/>
        </p:nvSpPr>
        <p:spPr>
          <a:xfrm>
            <a:off x="1979712" y="3861048"/>
            <a:ext cx="648072" cy="64807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420838" y="4653136"/>
            <a:ext cx="6023370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Every non-negative monotone submodular </a:t>
            </a: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 can be decomposed in this way.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Improved approximation ratio when the linear component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 of 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 large.</a:t>
            </a:r>
          </a:p>
        </p:txBody>
      </p:sp>
      <p:sp>
        <p:nvSpPr>
          <p:cNvPr id="12" name="Down Arrow 11"/>
          <p:cNvSpPr/>
          <p:nvPr/>
        </p:nvSpPr>
        <p:spPr>
          <a:xfrm>
            <a:off x="5436096" y="3861048"/>
            <a:ext cx="648072" cy="64807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ounded Rectangle 12"/>
          <p:cNvSpPr/>
          <p:nvPr/>
        </p:nvSpPr>
        <p:spPr>
          <a:xfrm>
            <a:off x="2915816" y="4653137"/>
            <a:ext cx="5724636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>
                <a:sym typeface="Wingdings" pitchFamily="2" charset="2"/>
              </a:rPr>
              <a:t>Have a guarantee also when the linear </a:t>
            </a:r>
            <a:r>
              <a:rPr lang="en-US" sz="2400" dirty="0" err="1">
                <a:sym typeface="Wingdings" pitchFamily="2" charset="2"/>
              </a:rPr>
              <a:t>regularizer</a:t>
            </a:r>
            <a:r>
              <a:rPr lang="en-US" sz="2400" dirty="0">
                <a:sym typeface="Wingdings" pitchFamily="2" charset="2"/>
              </a:rPr>
              <a:t> makes the function non-monotone or makes it negative at some points.</a:t>
            </a:r>
          </a:p>
        </p:txBody>
      </p:sp>
    </p:spTree>
    <p:extLst>
      <p:ext uri="{BB962C8B-B14F-4D97-AF65-F5344CB8AC3E}">
        <p14:creationId xmlns:p14="http://schemas.microsoft.com/office/powerpoint/2010/main" val="42609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"/>
                            </p:stCondLst>
                            <p:childTnLst>
                              <p:par>
                                <p:cTn id="41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0" grpId="1" animBg="1"/>
      <p:bldP spid="11" grpId="0" animBg="1"/>
      <p:bldP spid="11" grpId="1" uiExpand="1" build="allAtOnce" animBg="1"/>
      <p:bldP spid="12" grpId="0" animBg="1"/>
      <p:bldP spid="1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0">
            <a:extLst>
              <a:ext uri="{FF2B5EF4-FFF2-40B4-BE49-F238E27FC236}">
                <a16:creationId xmlns:a16="http://schemas.microsoft.com/office/drawing/2014/main" id="{82D00254-871E-40F4-9EF4-0EE18B5FD3A0}"/>
              </a:ext>
            </a:extLst>
          </p:cNvPr>
          <p:cNvSpPr/>
          <p:nvPr/>
        </p:nvSpPr>
        <p:spPr>
          <a:xfrm>
            <a:off x="467544" y="5445224"/>
            <a:ext cx="4680520" cy="11381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Equation: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At </a:t>
            </a:r>
            <a:r>
              <a:rPr lang="en-US" sz="2400" i="1" dirty="0">
                <a:sym typeface="Wingdings" pitchFamily="2" charset="2"/>
              </a:rPr>
              <a:t>t</a:t>
            </a:r>
            <a:r>
              <a:rPr lang="en-US" sz="2400" dirty="0">
                <a:sym typeface="Wingdings" pitchFamily="2" charset="2"/>
              </a:rPr>
              <a:t> = 1, </a:t>
            </a:r>
            <a:r>
              <a:rPr lang="en-US" sz="2400" i="1" dirty="0">
                <a:sym typeface="Wingdings" pitchFamily="2" charset="2"/>
              </a:rPr>
              <a:t>G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) ≥ (1 – 1/</a:t>
            </a:r>
            <a:r>
              <a:rPr lang="en-US" sz="2400" i="1" dirty="0">
                <a:sym typeface="Wingdings" pitchFamily="2" charset="2"/>
              </a:rPr>
              <a:t>e</a:t>
            </a:r>
            <a:r>
              <a:rPr lang="en-US" sz="2400" dirty="0">
                <a:sym typeface="Wingdings" pitchFamily="2" charset="2"/>
              </a:rPr>
              <a:t>) ∙ </a:t>
            </a:r>
            <a:r>
              <a:rPr lang="en-US" sz="2400" i="1" dirty="0">
                <a:sym typeface="Wingdings" pitchFamily="2" charset="2"/>
              </a:rPr>
              <a:t>g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About the Alg. of </a:t>
            </a:r>
            <a:r>
              <a:rPr lang="en-US" sz="3600" dirty="0" err="1"/>
              <a:t>Sviridenko</a:t>
            </a:r>
            <a:r>
              <a:rPr lang="en-US" sz="3600" dirty="0"/>
              <a:t> et al.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11</a:t>
            </a:fld>
            <a:endParaRPr lang="en-US" dirty="0"/>
          </a:p>
        </p:txBody>
      </p:sp>
      <p:pic>
        <p:nvPicPr>
          <p:cNvPr id="6" name="Picture 1" descr="C:\Documents and Settings\moranfe\Local Settings\Temporary Internet Files\Content.IE5\93ZV37EP\MCj04326140000[1].png"/>
          <p:cNvPicPr>
            <a:picLocks noChangeAspect="1" noChangeArrowheads="1"/>
          </p:cNvPicPr>
          <p:nvPr/>
        </p:nvPicPr>
        <p:blipFill>
          <a:blip r:embed="rId2" cstate="print">
            <a:lum bright="-24000" contrast="30000"/>
          </a:blip>
          <a:srcRect/>
          <a:stretch>
            <a:fillRect/>
          </a:stretch>
        </p:blipFill>
        <p:spPr bwMode="auto">
          <a:xfrm>
            <a:off x="7812360" y="357166"/>
            <a:ext cx="899878" cy="899878"/>
          </a:xfrm>
          <a:prstGeom prst="rect">
            <a:avLst/>
          </a:prstGeom>
          <a:noFill/>
        </p:spPr>
      </p:pic>
      <p:sp>
        <p:nvSpPr>
          <p:cNvPr id="7" name="Rounded Rectangle 10">
            <a:extLst>
              <a:ext uri="{FF2B5EF4-FFF2-40B4-BE49-F238E27FC236}">
                <a16:creationId xmlns:a16="http://schemas.microsoft.com/office/drawing/2014/main" id="{01514E84-DC89-4700-AEA1-0D61DA58D8E5}"/>
              </a:ext>
            </a:extLst>
          </p:cNvPr>
          <p:cNvSpPr/>
          <p:nvPr/>
        </p:nvSpPr>
        <p:spPr>
          <a:xfrm>
            <a:off x="420838" y="1412776"/>
            <a:ext cx="5087266" cy="1699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>
                <a:sym typeface="Wingdings" pitchFamily="2" charset="2"/>
              </a:rPr>
              <a:t>We already saw adding an infinitesimal fraction of 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 increases </a:t>
            </a:r>
            <a:r>
              <a:rPr lang="en-US" sz="2400" i="1" dirty="0">
                <a:sym typeface="Wingdings" pitchFamily="2" charset="2"/>
              </a:rPr>
              <a:t>g</a:t>
            </a:r>
            <a:r>
              <a:rPr lang="en-US" sz="2400" dirty="0">
                <a:sym typeface="Wingdings" pitchFamily="2" charset="2"/>
              </a:rPr>
              <a:t> by an infinitesimal fraction of</a:t>
            </a:r>
          </a:p>
          <a:p>
            <a:pPr algn="ctr"/>
            <a:r>
              <a:rPr lang="en-US" sz="2400" i="1" dirty="0">
                <a:sym typeface="Wingdings" pitchFamily="2" charset="2"/>
              </a:rPr>
              <a:t>g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 – </a:t>
            </a:r>
            <a:r>
              <a:rPr lang="en-US" sz="2400" i="1" dirty="0">
                <a:sym typeface="Wingdings" pitchFamily="2" charset="2"/>
              </a:rPr>
              <a:t>G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) .</a:t>
            </a:r>
            <a:endParaRPr lang="en-US" sz="2400" i="1" dirty="0">
              <a:sym typeface="Wingdings" pitchFamily="2" charset="2"/>
            </a:endParaRPr>
          </a:p>
        </p:txBody>
      </p:sp>
      <p:sp>
        <p:nvSpPr>
          <p:cNvPr id="8" name="Rounded Rectangle 10">
            <a:extLst>
              <a:ext uri="{FF2B5EF4-FFF2-40B4-BE49-F238E27FC236}">
                <a16:creationId xmlns:a16="http://schemas.microsoft.com/office/drawing/2014/main" id="{5FD25347-FFB1-4637-8051-042D7862E6D5}"/>
              </a:ext>
            </a:extLst>
          </p:cNvPr>
          <p:cNvSpPr/>
          <p:nvPr/>
        </p:nvSpPr>
        <p:spPr>
          <a:xfrm>
            <a:off x="5544466" y="1369904"/>
            <a:ext cx="3215058" cy="169905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>
                <a:sym typeface="Wingdings" pitchFamily="2" charset="2"/>
              </a:rPr>
              <a:t>Doing so also increases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 by an infinitesimal fraction of</a:t>
            </a:r>
          </a:p>
          <a:p>
            <a:pPr algn="ctr"/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 .</a:t>
            </a:r>
            <a:endParaRPr lang="en-US" sz="2400" i="1" dirty="0">
              <a:sym typeface="Wingdings" pitchFamily="2" charset="2"/>
            </a:endParaRPr>
          </a:p>
        </p:txBody>
      </p:sp>
      <p:sp>
        <p:nvSpPr>
          <p:cNvPr id="9" name="Down Arrow 9">
            <a:extLst>
              <a:ext uri="{FF2B5EF4-FFF2-40B4-BE49-F238E27FC236}">
                <a16:creationId xmlns:a16="http://schemas.microsoft.com/office/drawing/2014/main" id="{A3B0351C-C0DF-43CC-AE64-87674B389636}"/>
              </a:ext>
            </a:extLst>
          </p:cNvPr>
          <p:cNvSpPr/>
          <p:nvPr/>
        </p:nvSpPr>
        <p:spPr>
          <a:xfrm>
            <a:off x="2411760" y="3212976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C0753EBB-CE1A-4503-8931-04ADC1A8AE2C}"/>
              </a:ext>
            </a:extLst>
          </p:cNvPr>
          <p:cNvSpPr/>
          <p:nvPr/>
        </p:nvSpPr>
        <p:spPr>
          <a:xfrm>
            <a:off x="6804248" y="3212976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9EDD1D62-3258-4AA3-8B6E-6A1923F48C1B}"/>
              </a:ext>
            </a:extLst>
          </p:cNvPr>
          <p:cNvSpPr/>
          <p:nvPr/>
        </p:nvSpPr>
        <p:spPr>
          <a:xfrm>
            <a:off x="413932" y="3818176"/>
            <a:ext cx="8345592" cy="8349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400" dirty="0">
                <a:sym typeface="Wingdings" pitchFamily="2" charset="2"/>
              </a:rPr>
              <a:t>By </a:t>
            </a:r>
            <a:r>
              <a:rPr lang="en-US" sz="2400" b="1" dirty="0">
                <a:sym typeface="Wingdings" pitchFamily="2" charset="2"/>
              </a:rPr>
              <a:t>guessing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 we can use an LP to find a direction with these guarantees.</a:t>
            </a:r>
            <a:endParaRPr lang="en-US" sz="2400" i="1" dirty="0">
              <a:sym typeface="Wingdings" pitchFamily="2" charset="2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FC3ED12-A1D7-4F16-BD44-150A8C606EB9}"/>
                  </a:ext>
                </a:extLst>
              </p:cNvPr>
              <p:cNvSpPr/>
              <p:nvPr/>
            </p:nvSpPr>
            <p:spPr>
              <a:xfrm>
                <a:off x="2051720" y="5473383"/>
                <a:ext cx="2880320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𝐺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𝑂𝑃𝑇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sym typeface="Wingdings" pitchFamily="2" charset="2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𝐺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BFC3ED12-A1D7-4F16-BD44-150A8C606E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5473383"/>
                <a:ext cx="2880320" cy="619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Down Arrow 9">
            <a:extLst>
              <a:ext uri="{FF2B5EF4-FFF2-40B4-BE49-F238E27FC236}">
                <a16:creationId xmlns:a16="http://schemas.microsoft.com/office/drawing/2014/main" id="{996B9E33-C029-4E53-B801-C79B26538AC8}"/>
              </a:ext>
            </a:extLst>
          </p:cNvPr>
          <p:cNvSpPr/>
          <p:nvPr/>
        </p:nvSpPr>
        <p:spPr>
          <a:xfrm>
            <a:off x="2411760" y="4797152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Down Arrow 9">
            <a:extLst>
              <a:ext uri="{FF2B5EF4-FFF2-40B4-BE49-F238E27FC236}">
                <a16:creationId xmlns:a16="http://schemas.microsoft.com/office/drawing/2014/main" id="{F278CA86-4938-4268-85A8-CCFE1CCC1AA4}"/>
              </a:ext>
            </a:extLst>
          </p:cNvPr>
          <p:cNvSpPr/>
          <p:nvPr/>
        </p:nvSpPr>
        <p:spPr>
          <a:xfrm>
            <a:off x="6804248" y="4797152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ounded Rectangle 10">
            <a:extLst>
              <a:ext uri="{FF2B5EF4-FFF2-40B4-BE49-F238E27FC236}">
                <a16:creationId xmlns:a16="http://schemas.microsoft.com/office/drawing/2014/main" id="{212DB792-8BD6-486C-8555-F731E7848169}"/>
              </a:ext>
            </a:extLst>
          </p:cNvPr>
          <p:cNvSpPr/>
          <p:nvPr/>
        </p:nvSpPr>
        <p:spPr>
          <a:xfrm>
            <a:off x="5220072" y="5420246"/>
            <a:ext cx="3539452" cy="113813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tIns="108000" rtlCol="0" anchor="t" anchorCtr="0"/>
          <a:lstStyle/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Equation:</a:t>
            </a:r>
          </a:p>
          <a:p>
            <a:pPr marL="342900" indent="-342900">
              <a:lnSpc>
                <a:spcPct val="110000"/>
              </a:lnSpc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At </a:t>
            </a:r>
            <a:r>
              <a:rPr lang="en-US" sz="2400" i="1" dirty="0">
                <a:sym typeface="Wingdings" pitchFamily="2" charset="2"/>
              </a:rPr>
              <a:t>t</a:t>
            </a:r>
            <a:r>
              <a:rPr lang="en-US" sz="2400" dirty="0">
                <a:sym typeface="Wingdings" pitchFamily="2" charset="2"/>
              </a:rPr>
              <a:t> = 1,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) ≥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).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C106E5A-4B03-4A2F-862D-04183B7B7634}"/>
                  </a:ext>
                </a:extLst>
              </p:cNvPr>
              <p:cNvSpPr/>
              <p:nvPr/>
            </p:nvSpPr>
            <p:spPr>
              <a:xfrm>
                <a:off x="6732240" y="5448405"/>
                <a:ext cx="2016224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≥</m:t>
                      </m:r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𝑂𝑃𝑇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EC106E5A-4B03-4A2F-862D-04183B7B763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32240" y="5448405"/>
                <a:ext cx="2016224" cy="619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2" name="Group 21">
            <a:extLst>
              <a:ext uri="{FF2B5EF4-FFF2-40B4-BE49-F238E27FC236}">
                <a16:creationId xmlns:a16="http://schemas.microsoft.com/office/drawing/2014/main" id="{DFADD1D8-FA41-4249-9030-CE9C8CD78A20}"/>
              </a:ext>
            </a:extLst>
          </p:cNvPr>
          <p:cNvGrpSpPr/>
          <p:nvPr/>
        </p:nvGrpSpPr>
        <p:grpSpPr>
          <a:xfrm>
            <a:off x="1331640" y="4758243"/>
            <a:ext cx="7200800" cy="830997"/>
            <a:chOff x="1331640" y="4758243"/>
            <a:chExt cx="7200800" cy="830997"/>
          </a:xfrm>
        </p:grpSpPr>
        <p:sp>
          <p:nvSpPr>
            <p:cNvPr id="20" name="Oval 19">
              <a:extLst>
                <a:ext uri="{FF2B5EF4-FFF2-40B4-BE49-F238E27FC236}">
                  <a16:creationId xmlns:a16="http://schemas.microsoft.com/office/drawing/2014/main" id="{9D9A7594-CBC9-4016-9B3F-1F2FFEADB086}"/>
                </a:ext>
              </a:extLst>
            </p:cNvPr>
            <p:cNvSpPr/>
            <p:nvPr/>
          </p:nvSpPr>
          <p:spPr>
            <a:xfrm>
              <a:off x="1331640" y="4758243"/>
              <a:ext cx="7200800" cy="830997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1" anchor="ctr"/>
            <a:lstStyle/>
            <a:p>
              <a:pPr algn="ctr"/>
              <a:endParaRPr lang="he-IL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ED597C21-4CC2-4BE2-92C1-7AE9EB0028E3}"/>
                    </a:ext>
                  </a:extLst>
                </p:cNvPr>
                <p:cNvSpPr/>
                <p:nvPr/>
              </p:nvSpPr>
              <p:spPr>
                <a:xfrm>
                  <a:off x="1763688" y="4922739"/>
                  <a:ext cx="6336704" cy="461665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14:m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𝐹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𝐺</m:t>
                      </m:r>
                      <m:d>
                        <m:dPr>
                          <m:ctrlPr>
                            <a:rPr lang="en-US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sz="2400" b="0" i="0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</m:oMath>
                  </a14:m>
                  <a:r>
                    <a:rPr lang="en-US" sz="2400" dirty="0"/>
                    <a:t>(</a:t>
                  </a:r>
                  <a:r>
                    <a:rPr lang="en-US" sz="2400" i="1" dirty="0"/>
                    <a:t>y</a:t>
                  </a:r>
                  <a:r>
                    <a:rPr lang="en-US" sz="2400" dirty="0"/>
                    <a:t>) ≥ (1-1/</a:t>
                  </a:r>
                  <a:r>
                    <a:rPr lang="en-US" sz="2400" i="1" dirty="0"/>
                    <a:t>e</a:t>
                  </a:r>
                  <a:r>
                    <a:rPr lang="en-US" sz="2400" dirty="0"/>
                    <a:t>) ∙ </a:t>
                  </a:r>
                  <a:r>
                    <a:rPr lang="en-US" sz="2400" i="1" dirty="0"/>
                    <a:t>g</a:t>
                  </a:r>
                  <a:r>
                    <a:rPr lang="en-US" sz="2400" dirty="0"/>
                    <a:t>(</a:t>
                  </a:r>
                  <a:r>
                    <a:rPr lang="en-US" sz="2400" i="1" dirty="0"/>
                    <a:t>OPT</a:t>
                  </a:r>
                  <a:r>
                    <a:rPr lang="en-US" sz="2400" dirty="0"/>
                    <a:t>) + </a:t>
                  </a:r>
                  <a14:m>
                    <m:oMath xmlns:m="http://schemas.openxmlformats.org/officeDocument/2006/math">
                      <m:r>
                        <m:rPr>
                          <m:nor/>
                        </m:rPr>
                        <a:rPr lang="en-US" sz="2400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</m:oMath>
                  </a14:m>
                  <a:r>
                    <a:rPr lang="en-US" sz="2400" dirty="0"/>
                    <a:t>(OPT) .</a:t>
                  </a:r>
                  <a:endParaRPr lang="he-IL" sz="2400" dirty="0"/>
                </a:p>
              </p:txBody>
            </p:sp>
          </mc:Choice>
          <mc:Fallback xmlns="">
            <p:sp>
              <p:nvSpPr>
                <p:cNvPr id="21" name="Rectangle 20">
                  <a:extLst>
                    <a:ext uri="{FF2B5EF4-FFF2-40B4-BE49-F238E27FC236}">
                      <a16:creationId xmlns:a16="http://schemas.microsoft.com/office/drawing/2014/main" id="{ED597C21-4CC2-4BE2-92C1-7AE9EB0028E3}"/>
                    </a:ext>
                  </a:extLst>
                </p:cNvPr>
                <p:cNvSpPr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763688" y="4922739"/>
                  <a:ext cx="6336704" cy="461665"/>
                </a:xfrm>
                <a:prstGeom prst="rect">
                  <a:avLst/>
                </a:prstGeom>
                <a:blipFill>
                  <a:blip r:embed="rId5"/>
                  <a:stretch>
                    <a:fillRect l="-192" t="-10667" b="-30667"/>
                  </a:stretch>
                </a:blipFill>
              </p:spPr>
              <p:txBody>
                <a:bodyPr/>
                <a:lstStyle/>
                <a:p>
                  <a:r>
                    <a:rPr lang="he-IL">
                      <a:noFill/>
                    </a:rPr>
                    <a:t> </a:t>
                  </a:r>
                </a:p>
              </p:txBody>
            </p:sp>
          </mc:Fallback>
        </mc:AlternateContent>
      </p:grpSp>
    </p:spTree>
    <p:extLst>
      <p:ext uri="{BB962C8B-B14F-4D97-AF65-F5344CB8AC3E}">
        <p14:creationId xmlns:p14="http://schemas.microsoft.com/office/powerpoint/2010/main" val="2426543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5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500"/>
                            </p:stCondLst>
                            <p:childTnLst>
                              <p:par>
                                <p:cTn id="6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6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7" grpId="0" animBg="1"/>
      <p:bldP spid="8" grpId="0" animBg="1"/>
      <p:bldP spid="9" grpId="0" animBg="1"/>
      <p:bldP spid="10" grpId="0" animBg="1"/>
      <p:bldP spid="11" grpId="0" animBg="1"/>
      <p:bldP spid="5" grpId="0"/>
      <p:bldP spid="15" grpId="0" animBg="1"/>
      <p:bldP spid="16" grpId="0" animBg="1"/>
      <p:bldP spid="18" grpId="0" animBg="1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Shortcomings of the Above Algorithm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6" name="Minus 5"/>
          <p:cNvSpPr/>
          <p:nvPr/>
        </p:nvSpPr>
        <p:spPr>
          <a:xfrm>
            <a:off x="7164288" y="433264"/>
            <a:ext cx="1584176" cy="835496"/>
          </a:xfrm>
          <a:prstGeom prst="mathMinu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ounded Rectangle 6"/>
          <p:cNvSpPr/>
          <p:nvPr/>
        </p:nvSpPr>
        <p:spPr>
          <a:xfrm>
            <a:off x="395536" y="1566570"/>
            <a:ext cx="8255618" cy="128636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Expensive and Involved Guessing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The algorithm has to be run for many guesses for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).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Slows the algorithm, and complicates its implementation.</a:t>
            </a:r>
            <a:endParaRPr lang="en-US" sz="2400" dirty="0">
              <a:sym typeface="Symbol" panose="05050102010706020507" pitchFamily="18" charset="2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395536" y="2996952"/>
            <a:ext cx="8255618" cy="23241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LP Solving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In general, even the basic version of continuous greedy requires solving an LP. However, this can sometimes be avoided when the constraint polytope </a:t>
            </a:r>
            <a:r>
              <a:rPr lang="en-US" sz="2400" i="1" dirty="0">
                <a:sym typeface="Symbol" panose="05050102010706020507" pitchFamily="18" charset="2"/>
              </a:rPr>
              <a:t>P</a:t>
            </a:r>
            <a:r>
              <a:rPr lang="en-US" sz="2400" dirty="0">
                <a:sym typeface="Symbol" panose="05050102010706020507" pitchFamily="18" charset="2"/>
              </a:rPr>
              <a:t> has extra properties.</a:t>
            </a:r>
          </a:p>
          <a:p>
            <a:pPr marL="182563" indent="-182563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The additional constraint in the algorithm of </a:t>
            </a:r>
            <a:r>
              <a:rPr lang="en-US" sz="2400" dirty="0" err="1"/>
              <a:t>Sviridenko</a:t>
            </a:r>
            <a:r>
              <a:rPr lang="en-US" sz="2400" dirty="0"/>
              <a:t> et al. prevents this saving.</a:t>
            </a:r>
            <a:endParaRPr lang="en-US" sz="2400" dirty="0">
              <a:sym typeface="Symbol" panose="05050102010706020507" pitchFamily="18" charset="2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715D17D-3DBB-4FE9-B50D-943F3643E5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00" y="1079269"/>
            <a:ext cx="1274778" cy="974601"/>
          </a:xfrm>
          <a:prstGeom prst="rect">
            <a:avLst/>
          </a:prstGeom>
        </p:spPr>
      </p:pic>
      <p:sp>
        <p:nvSpPr>
          <p:cNvPr id="12" name="Rounded Rectangle 7">
            <a:extLst>
              <a:ext uri="{FF2B5EF4-FFF2-40B4-BE49-F238E27FC236}">
                <a16:creationId xmlns:a16="http://schemas.microsoft.com/office/drawing/2014/main" id="{B68F7303-F650-4631-B8C4-0FF439C02EF1}"/>
              </a:ext>
            </a:extLst>
          </p:cNvPr>
          <p:cNvSpPr/>
          <p:nvPr/>
        </p:nvSpPr>
        <p:spPr>
          <a:xfrm>
            <a:off x="395536" y="5445224"/>
            <a:ext cx="8255618" cy="11521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Matroid Speedup</a:t>
            </a:r>
          </a:p>
          <a:p>
            <a:r>
              <a:rPr lang="en-US" sz="2400" dirty="0">
                <a:sym typeface="Symbol" panose="05050102010706020507" pitchFamily="18" charset="2"/>
              </a:rPr>
              <a:t>Tricks developed for speeding up continuous greedy for matroid constraints cannot be applied for the same reason.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699AFA0D-E290-41BE-A74D-69FB937302ED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80312" y="4972393"/>
            <a:ext cx="1100359" cy="976887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8523777-8847-4AA5-B359-E3AEAC626F32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58434" y="2924944"/>
            <a:ext cx="701998" cy="664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4616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1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BEEECB49-02F6-4CD6-AB3A-A637D2DBEDE3}"/>
              </a:ext>
            </a:extLst>
          </p:cNvPr>
          <p:cNvSpPr/>
          <p:nvPr/>
        </p:nvSpPr>
        <p:spPr>
          <a:xfrm>
            <a:off x="4861012" y="1529981"/>
            <a:ext cx="3384376" cy="12241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2887BBAC-FB9A-4C36-9732-031DBF01B014}"/>
              </a:ext>
            </a:extLst>
          </p:cNvPr>
          <p:cNvSpPr/>
          <p:nvPr/>
        </p:nvSpPr>
        <p:spPr>
          <a:xfrm>
            <a:off x="827584" y="1628800"/>
            <a:ext cx="3384376" cy="1224136"/>
          </a:xfrm>
          <a:prstGeom prst="ellips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AB545F7-7407-4896-B953-6EED7C6523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Observation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DE303B-26A6-40C6-9092-01681FA8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5" name="Content Placeholder 5">
            <a:extLst>
              <a:ext uri="{FF2B5EF4-FFF2-40B4-BE49-F238E27FC236}">
                <a16:creationId xmlns:a16="http://schemas.microsoft.com/office/drawing/2014/main" id="{43BB23E6-BCB6-4334-B5B7-AFFE3B5E3522}"/>
              </a:ext>
            </a:extLst>
          </p:cNvPr>
          <p:cNvPicPr>
            <a:picLocks noGrp="1"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65840" y="386981"/>
            <a:ext cx="820960" cy="91831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331D077-A90F-45A1-A9AE-B1A5733F8F4C}"/>
                  </a:ext>
                </a:extLst>
              </p:cNvPr>
              <p:cNvSpPr/>
              <p:nvPr/>
            </p:nvSpPr>
            <p:spPr>
              <a:xfrm>
                <a:off x="1140544" y="1916832"/>
                <a:ext cx="2880320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𝐺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𝑔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𝑂𝑃𝑇</m:t>
                          </m:r>
                        </m:e>
                      </m:d>
                      <m:r>
                        <a:rPr lang="en-US" i="1">
                          <a:latin typeface="Cambria Math" panose="02040503050406030204" pitchFamily="18" charset="0"/>
                          <a:sym typeface="Wingdings" pitchFamily="2" charset="2"/>
                        </a:rPr>
                        <m:t> 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sym typeface="Wingdings" pitchFamily="2" charset="2"/>
                        </a:rPr>
                        <m:t>𝐺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2331D077-A90F-45A1-A9AE-B1A5733F8F4C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0544" y="1916832"/>
                <a:ext cx="2880320" cy="61991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03869B5-3E66-493B-9114-3D0A07672D46}"/>
                  </a:ext>
                </a:extLst>
              </p:cNvPr>
              <p:cNvSpPr/>
              <p:nvPr/>
            </p:nvSpPr>
            <p:spPr>
              <a:xfrm>
                <a:off x="5821064" y="1891854"/>
                <a:ext cx="2016224" cy="6199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fPr>
                        <m:num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</m:t>
                          </m:r>
                          <m:r>
                            <m:rPr>
                              <m:nor/>
                            </m:rPr>
                            <a:rPr lang="en-US" dirty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ℓ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(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𝑦</m:t>
                          </m:r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)</m:t>
                          </m:r>
                        </m:num>
                        <m:den>
                          <m: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  <m:t>𝑑𝑡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Wingdings" pitchFamily="2" charset="2"/>
                        </a:rPr>
                        <m:t>≥</m:t>
                      </m:r>
                      <m:r>
                        <m:rPr>
                          <m:nor/>
                        </m:rPr>
                        <a:rPr lang="en-US" dirty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ℓ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sym typeface="Wingdings" pitchFamily="2" charset="2"/>
                            </a:rPr>
                          </m:ctrlPr>
                        </m:dPr>
                        <m:e>
                          <m:r>
                            <a:rPr lang="en-US" i="1" dirty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𝑂𝑃𝑇</m:t>
                          </m:r>
                        </m:e>
                      </m:d>
                    </m:oMath>
                  </m:oMathPara>
                </a14:m>
                <a:endParaRPr lang="he-IL" dirty="0"/>
              </a:p>
            </p:txBody>
          </p:sp>
        </mc:Choice>
        <mc:Fallback xmlns=""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C03869B5-3E66-493B-9114-3D0A07672D4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21064" y="1891854"/>
                <a:ext cx="2016224" cy="61991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" name="Down Arrow 9">
            <a:extLst>
              <a:ext uri="{FF2B5EF4-FFF2-40B4-BE49-F238E27FC236}">
                <a16:creationId xmlns:a16="http://schemas.microsoft.com/office/drawing/2014/main" id="{47340B49-D3DD-461C-BE90-2D1A30DBA711}"/>
              </a:ext>
            </a:extLst>
          </p:cNvPr>
          <p:cNvSpPr/>
          <p:nvPr/>
        </p:nvSpPr>
        <p:spPr>
          <a:xfrm>
            <a:off x="2195736" y="2996952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>
            <a:extLst>
              <a:ext uri="{FF2B5EF4-FFF2-40B4-BE49-F238E27FC236}">
                <a16:creationId xmlns:a16="http://schemas.microsoft.com/office/drawing/2014/main" id="{C1A6E969-936F-4316-AD7D-6BA8290B59B7}"/>
              </a:ext>
            </a:extLst>
          </p:cNvPr>
          <p:cNvSpPr/>
          <p:nvPr/>
        </p:nvSpPr>
        <p:spPr>
          <a:xfrm>
            <a:off x="683942" y="3573016"/>
            <a:ext cx="360002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>
                <a:sym typeface="Wingdings" pitchFamily="2" charset="2"/>
              </a:rPr>
              <a:t>Every extra gain now decreases the guarantee at later times.</a:t>
            </a:r>
          </a:p>
        </p:txBody>
      </p:sp>
      <p:sp>
        <p:nvSpPr>
          <p:cNvPr id="12" name="Rounded Rectangle 10">
            <a:extLst>
              <a:ext uri="{FF2B5EF4-FFF2-40B4-BE49-F238E27FC236}">
                <a16:creationId xmlns:a16="http://schemas.microsoft.com/office/drawing/2014/main" id="{06C41A3A-D709-4D38-8BFC-43DDC6512021}"/>
              </a:ext>
            </a:extLst>
          </p:cNvPr>
          <p:cNvSpPr/>
          <p:nvPr/>
        </p:nvSpPr>
        <p:spPr>
          <a:xfrm>
            <a:off x="4860406" y="3573016"/>
            <a:ext cx="3600026" cy="12241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>
                <a:sym typeface="Wingdings" pitchFamily="2" charset="2"/>
              </a:rPr>
              <a:t>The gain now does not affect later guarantees.</a:t>
            </a:r>
          </a:p>
        </p:txBody>
      </p:sp>
      <p:sp>
        <p:nvSpPr>
          <p:cNvPr id="13" name="Down Arrow 9">
            <a:extLst>
              <a:ext uri="{FF2B5EF4-FFF2-40B4-BE49-F238E27FC236}">
                <a16:creationId xmlns:a16="http://schemas.microsoft.com/office/drawing/2014/main" id="{E6EB2825-029C-4633-9ABA-F00A5BE041FE}"/>
              </a:ext>
            </a:extLst>
          </p:cNvPr>
          <p:cNvSpPr/>
          <p:nvPr/>
        </p:nvSpPr>
        <p:spPr>
          <a:xfrm>
            <a:off x="6300192" y="2996952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Down Arrow 9">
            <a:extLst>
              <a:ext uri="{FF2B5EF4-FFF2-40B4-BE49-F238E27FC236}">
                <a16:creationId xmlns:a16="http://schemas.microsoft.com/office/drawing/2014/main" id="{D52EA5A2-4F64-4E7C-9259-19FF0634357A}"/>
              </a:ext>
            </a:extLst>
          </p:cNvPr>
          <p:cNvSpPr/>
          <p:nvPr/>
        </p:nvSpPr>
        <p:spPr>
          <a:xfrm>
            <a:off x="2195736" y="4941168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Down Arrow 9">
            <a:extLst>
              <a:ext uri="{FF2B5EF4-FFF2-40B4-BE49-F238E27FC236}">
                <a16:creationId xmlns:a16="http://schemas.microsoft.com/office/drawing/2014/main" id="{F0A85375-BD29-4E77-96E7-EB41E2DA1757}"/>
              </a:ext>
            </a:extLst>
          </p:cNvPr>
          <p:cNvSpPr/>
          <p:nvPr/>
        </p:nvSpPr>
        <p:spPr>
          <a:xfrm>
            <a:off x="6300192" y="4941168"/>
            <a:ext cx="648072" cy="504056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ounded Rectangle 10">
                <a:extLst>
                  <a:ext uri="{FF2B5EF4-FFF2-40B4-BE49-F238E27FC236}">
                    <a16:creationId xmlns:a16="http://schemas.microsoft.com/office/drawing/2014/main" id="{56BDC136-49C6-4552-9AE3-2B6A46BF3445}"/>
                  </a:ext>
                </a:extLst>
              </p:cNvPr>
              <p:cNvSpPr/>
              <p:nvPr/>
            </p:nvSpPr>
            <p:spPr>
              <a:xfrm>
                <a:off x="683568" y="5517232"/>
                <a:ext cx="7776864" cy="953787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ym typeface="Wingdings" pitchFamily="2" charset="2"/>
                  </a:rPr>
                  <a:t>Gaining in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>
                    <a:sym typeface="Wingdings" pitchFamily="2" charset="2"/>
                  </a:rPr>
                  <a:t> is more important than gaining in </a:t>
                </a:r>
                <a:r>
                  <a:rPr lang="en-US" sz="2400" i="1" dirty="0">
                    <a:sym typeface="Wingdings" pitchFamily="2" charset="2"/>
                  </a:rPr>
                  <a:t>G</a:t>
                </a:r>
                <a:r>
                  <a:rPr lang="en-US" sz="2400" dirty="0">
                    <a:sym typeface="Wingdings" pitchFamily="2" charset="2"/>
                  </a:rPr>
                  <a:t>.</a:t>
                </a:r>
              </a:p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ym typeface="Wingdings" pitchFamily="2" charset="2"/>
                  </a:rPr>
                  <a:t>This imbalance reduces with time.</a:t>
                </a:r>
              </a:p>
            </p:txBody>
          </p:sp>
        </mc:Choice>
        <mc:Fallback xmlns="">
          <p:sp>
            <p:nvSpPr>
              <p:cNvPr id="16" name="Rounded Rectangle 10">
                <a:extLst>
                  <a:ext uri="{FF2B5EF4-FFF2-40B4-BE49-F238E27FC236}">
                    <a16:creationId xmlns:a16="http://schemas.microsoft.com/office/drawing/2014/main" id="{56BDC136-49C6-4552-9AE3-2B6A46BF3445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3568" y="5517232"/>
                <a:ext cx="7776864" cy="953787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F2452D2D-B2BF-4894-9248-16BDE4607301}"/>
                  </a:ext>
                </a:extLst>
              </p:cNvPr>
              <p:cNvSpPr/>
              <p:nvPr/>
            </p:nvSpPr>
            <p:spPr>
              <a:xfrm>
                <a:off x="1058336" y="3083411"/>
                <a:ext cx="7200800" cy="2238356"/>
              </a:xfrm>
              <a:prstGeom prst="ellipse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just"/>
                <a:r>
                  <a:rPr lang="en-US" sz="2400" dirty="0"/>
                  <a:t>By explicit calculation of the imbalance, we get that we really want to maximize in time </a:t>
                </a:r>
                <a:r>
                  <a:rPr lang="en-US" sz="2400" i="1" dirty="0"/>
                  <a:t>t</a:t>
                </a:r>
                <a:r>
                  <a:rPr lang="en-US" sz="2400" dirty="0"/>
                  <a:t> the improvement in</a:t>
                </a:r>
              </a:p>
              <a:p>
                <a:pPr algn="ctr"/>
                <a:r>
                  <a:rPr lang="en-US" sz="2400" i="1" dirty="0"/>
                  <a:t>e</a:t>
                </a:r>
                <a:r>
                  <a:rPr lang="en-US" sz="2400" i="1" baseline="30000" dirty="0"/>
                  <a:t>t</a:t>
                </a:r>
                <a:r>
                  <a:rPr lang="en-US" sz="2400" baseline="30000" dirty="0"/>
                  <a:t> – 1</a:t>
                </a:r>
                <a:r>
                  <a:rPr lang="en-US" sz="2400" dirty="0"/>
                  <a:t> 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)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) .</a:t>
                </a:r>
                <a:endParaRPr lang="he-IL" sz="2400" i="1" dirty="0"/>
              </a:p>
            </p:txBody>
          </p:sp>
        </mc:Choice>
        <mc:Fallback xmlns="">
          <p:sp>
            <p:nvSpPr>
              <p:cNvPr id="18" name="Oval 17">
                <a:extLst>
                  <a:ext uri="{FF2B5EF4-FFF2-40B4-BE49-F238E27FC236}">
                    <a16:creationId xmlns:a16="http://schemas.microsoft.com/office/drawing/2014/main" id="{F2452D2D-B2BF-4894-9248-16BDE460730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336" y="3083411"/>
                <a:ext cx="7200800" cy="2238356"/>
              </a:xfrm>
              <a:prstGeom prst="ellipse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056303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500"/>
                            </p:stCondLst>
                            <p:childTnLst>
                              <p:par>
                                <p:cTn id="4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5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AEC7C-C15F-4B42-84AD-D4346A2AAC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Our Algorithm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694F946-9A92-430A-A52D-0910B090E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3900D78B-8282-4D88-870C-FC0D86B3FE4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96336" y="435794"/>
            <a:ext cx="926023" cy="820688"/>
          </a:xfr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ounded Rectangle 14">
                <a:extLst>
                  <a:ext uri="{FF2B5EF4-FFF2-40B4-BE49-F238E27FC236}">
                    <a16:creationId xmlns:a16="http://schemas.microsoft.com/office/drawing/2014/main" id="{1A428A46-C1F5-480F-B1D1-FD2B381727B9}"/>
                  </a:ext>
                </a:extLst>
              </p:cNvPr>
              <p:cNvSpPr/>
              <p:nvPr/>
            </p:nvSpPr>
            <p:spPr>
              <a:xfrm>
                <a:off x="457200" y="1556792"/>
                <a:ext cx="8255618" cy="288032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marL="342900" indent="-342900" algn="just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ym typeface="Wingdings" pitchFamily="2" charset="2"/>
                  </a:rPr>
                  <a:t>Start at the point 0.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5089525" algn="l"/>
                    <a:tab pos="5943600" algn="l"/>
                    <a:tab pos="7772400" algn="l"/>
                  </a:tabLst>
                </a:pPr>
                <a:r>
                  <a:rPr lang="en-US" sz="2400" dirty="0">
                    <a:sym typeface="Wingdings" pitchFamily="2" charset="2"/>
                  </a:rPr>
                  <a:t>At every time between [0, 1], make a small step by adding                                                        an infinitesimal fraction of some vector </a:t>
                </a:r>
                <a:r>
                  <a:rPr lang="en-US" sz="2400" i="1" dirty="0">
                    <a:sym typeface="Wingdings" pitchFamily="2" charset="2"/>
                  </a:rPr>
                  <a:t>x</a:t>
                </a:r>
                <a:r>
                  <a:rPr lang="en-US" sz="2400" dirty="0">
                    <a:sym typeface="Wingdings" pitchFamily="2" charset="2"/>
                  </a:rPr>
                  <a:t> </a:t>
                </a:r>
                <a:r>
                  <a:rPr lang="en-US" sz="2400" dirty="0">
                    <a:sym typeface="Symbol" panose="05050102010706020507" pitchFamily="18" charset="2"/>
                  </a:rPr>
                  <a:t> </a:t>
                </a:r>
                <a:r>
                  <a:rPr lang="en-US" sz="2400" i="1" dirty="0">
                    <a:sym typeface="Symbol" panose="05050102010706020507" pitchFamily="18" charset="2"/>
                  </a:rPr>
                  <a:t>P.</a:t>
                </a:r>
              </a:p>
              <a:p>
                <a:pPr marL="342900" indent="-342900">
                  <a:buFont typeface="Arial" panose="020B0604020202020204" pitchFamily="34" charset="0"/>
                  <a:buChar char="•"/>
                  <a:tabLst>
                    <a:tab pos="5089525" algn="l"/>
                    <a:tab pos="5943600" algn="l"/>
                    <a:tab pos="7772400" algn="l"/>
                  </a:tabLst>
                </a:pPr>
                <a:r>
                  <a:rPr lang="en-US" sz="2400" dirty="0">
                    <a:sym typeface="Symbol" panose="05050102010706020507" pitchFamily="18" charset="2"/>
                  </a:rPr>
                  <a:t>The vector </a:t>
                </a:r>
                <a:r>
                  <a:rPr lang="en-US" sz="2400" i="1" dirty="0">
                    <a:sym typeface="Symbol" panose="05050102010706020507" pitchFamily="18" charset="2"/>
                  </a:rPr>
                  <a:t>x</a:t>
                </a:r>
                <a:r>
                  <a:rPr lang="en-US" sz="2400" dirty="0">
                    <a:sym typeface="Symbol" panose="05050102010706020507" pitchFamily="18" charset="2"/>
                  </a:rPr>
                  <a:t> chosen is the vector yielding the maximum                             improvement in</a:t>
                </a:r>
              </a:p>
              <a:p>
                <a:pPr algn="ctr">
                  <a:tabLst>
                    <a:tab pos="5089525" algn="l"/>
                    <a:tab pos="5943600" algn="l"/>
                    <a:tab pos="7772400" algn="l"/>
                  </a:tabLst>
                </a:pPr>
                <a:r>
                  <a:rPr lang="en-US" sz="2400" i="1" dirty="0"/>
                  <a:t>e</a:t>
                </a:r>
                <a:r>
                  <a:rPr lang="en-US" sz="2400" i="1" baseline="30000" dirty="0"/>
                  <a:t>t</a:t>
                </a:r>
                <a:r>
                  <a:rPr lang="en-US" sz="2400" baseline="30000" dirty="0"/>
                  <a:t> – 1</a:t>
                </a:r>
                <a:r>
                  <a:rPr lang="en-US" sz="2400" dirty="0"/>
                  <a:t> 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)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) ,</a:t>
                </a:r>
                <a:endParaRPr lang="he-IL" sz="2400" i="1" dirty="0"/>
              </a:p>
              <a:p>
                <a:pPr indent="358775" algn="just">
                  <a:tabLst>
                    <a:tab pos="5089525" algn="l"/>
                    <a:tab pos="5943600" algn="l"/>
                    <a:tab pos="7772400" algn="l"/>
                  </a:tabLst>
                </a:pPr>
                <a:r>
                  <a:rPr lang="en-US" sz="2400" dirty="0">
                    <a:sym typeface="Wingdings" pitchFamily="2" charset="2"/>
                  </a:rPr>
                  <a:t>where </a:t>
                </a:r>
                <a:r>
                  <a:rPr lang="en-US" sz="2400" i="1" dirty="0">
                    <a:sym typeface="Wingdings" pitchFamily="2" charset="2"/>
                  </a:rPr>
                  <a:t>y</a:t>
                </a:r>
                <a:r>
                  <a:rPr lang="en-US" sz="2400" dirty="0">
                    <a:sym typeface="Wingdings" pitchFamily="2" charset="2"/>
                  </a:rPr>
                  <a:t> is the current solution.</a:t>
                </a:r>
              </a:p>
            </p:txBody>
          </p:sp>
        </mc:Choice>
        <mc:Fallback xmlns="">
          <p:sp>
            <p:nvSpPr>
              <p:cNvPr id="11" name="Rounded Rectangle 14">
                <a:extLst>
                  <a:ext uri="{FF2B5EF4-FFF2-40B4-BE49-F238E27FC236}">
                    <a16:creationId xmlns:a16="http://schemas.microsoft.com/office/drawing/2014/main" id="{1A428A46-C1F5-480F-B1D1-FD2B381727B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1556792"/>
                <a:ext cx="8255618" cy="2880320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ounded Rectangle 14">
                <a:extLst>
                  <a:ext uri="{FF2B5EF4-FFF2-40B4-BE49-F238E27FC236}">
                    <a16:creationId xmlns:a16="http://schemas.microsoft.com/office/drawing/2014/main" id="{323FE572-B430-4E08-8FCF-D9C562FE61B7}"/>
                  </a:ext>
                </a:extLst>
              </p:cNvPr>
              <p:cNvSpPr/>
              <p:nvPr/>
            </p:nvSpPr>
            <p:spPr>
              <a:xfrm>
                <a:off x="467544" y="4576266"/>
                <a:ext cx="8255618" cy="178008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>
                    <a:sym typeface="Wingdings" pitchFamily="2" charset="2"/>
                  </a:rPr>
                  <a:t>Analysis</a:t>
                </a:r>
              </a:p>
              <a:p>
                <a:pPr algn="just"/>
                <a:r>
                  <a:rPr lang="en-US" sz="2400" dirty="0">
                    <a:sym typeface="Wingdings" pitchFamily="2" charset="2"/>
                  </a:rPr>
                  <a:t>We study the change in the potential function</a:t>
                </a:r>
              </a:p>
              <a:p>
                <a:pPr algn="ctr"/>
                <a:r>
                  <a:rPr lang="en-US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itchFamily="2" charset="2"/>
                  </a:rPr>
                  <a:t>Φ</a:t>
                </a:r>
                <a:r>
                  <a:rPr lang="en-US" sz="24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) = </a:t>
                </a:r>
                <a:r>
                  <a:rPr lang="en-US" sz="2400" i="1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e</a:t>
                </a:r>
                <a:r>
                  <a:rPr lang="en-US" sz="2400" i="1" baseline="300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t </a:t>
                </a:r>
                <a:r>
                  <a:rPr lang="en-US" sz="2400" baseline="300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– 1 </a:t>
                </a:r>
                <a:r>
                  <a:rPr lang="en-US" sz="2400" dirty="0"/>
                  <a:t>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))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>
                    <a:latin typeface="+mj-lt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y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)) ,</a:t>
                </a:r>
              </a:p>
              <a:p>
                <a:pPr algn="just"/>
                <a:r>
                  <a:rPr lang="en-US" sz="2400" dirty="0">
                    <a:latin typeface="+mj-lt"/>
                    <a:sym typeface="Wingdings" pitchFamily="2" charset="2"/>
                  </a:rPr>
                  <a:t>where 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y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) is the solution at time 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12" name="Rounded Rectangle 14">
                <a:extLst>
                  <a:ext uri="{FF2B5EF4-FFF2-40B4-BE49-F238E27FC236}">
                    <a16:creationId xmlns:a16="http://schemas.microsoft.com/office/drawing/2014/main" id="{323FE572-B430-4E08-8FCF-D9C562FE61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4576266"/>
                <a:ext cx="8255618" cy="178008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 descr="C:\Documents and Settings\moranfe\Local Settings\Temporary Internet Files\Content.IE5\AXLZ32D6\MCBS01872_0000[1].wmf">
            <a:extLst>
              <a:ext uri="{FF2B5EF4-FFF2-40B4-BE49-F238E27FC236}">
                <a16:creationId xmlns:a16="http://schemas.microsoft.com/office/drawing/2014/main" id="{6DADA095-8B88-4EB6-91CF-EF32EE4EDD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668344" y="4539025"/>
            <a:ext cx="1070039" cy="762183"/>
          </a:xfrm>
          <a:prstGeom prst="rect">
            <a:avLst/>
          </a:prstGeom>
          <a:noFill/>
        </p:spPr>
      </p:pic>
      <p:sp>
        <p:nvSpPr>
          <p:cNvPr id="15" name="Rectangle: Rounded Corners 14">
            <a:extLst>
              <a:ext uri="{FF2B5EF4-FFF2-40B4-BE49-F238E27FC236}">
                <a16:creationId xmlns:a16="http://schemas.microsoft.com/office/drawing/2014/main" id="{C4844317-2403-4753-AD3F-C0C3163C8D1C}"/>
              </a:ext>
            </a:extLst>
          </p:cNvPr>
          <p:cNvSpPr/>
          <p:nvPr/>
        </p:nvSpPr>
        <p:spPr>
          <a:xfrm>
            <a:off x="5724128" y="3429000"/>
            <a:ext cx="2880320" cy="782141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/>
              <a:t>No guesses</a:t>
            </a:r>
          </a:p>
          <a:p>
            <a:pPr marL="285750" indent="-285750" algn="just">
              <a:buFont typeface="Wingdings" panose="05000000000000000000" pitchFamily="2" charset="2"/>
              <a:buChar char="ü"/>
            </a:pPr>
            <a:r>
              <a:rPr lang="en-US" sz="2200" dirty="0"/>
              <a:t>No extra constraints</a:t>
            </a:r>
            <a:endParaRPr lang="he-IL" sz="2200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3203848" y="1772816"/>
            <a:ext cx="1463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87945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4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5" grpId="0" uiExpand="1" build="allAtOnce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FF4BF2-A4F9-4AA2-A905-CBB6729B2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Analysis (cont.)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1315771-D48A-4CCC-89D3-1F1F8D550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5" name="Picture 4" descr="C:\Documents and Settings\moranfe\Local Settings\Temporary Internet Files\Content.IE5\AXLZ32D6\MCBS01872_0000[1].wmf">
            <a:extLst>
              <a:ext uri="{FF2B5EF4-FFF2-40B4-BE49-F238E27FC236}">
                <a16:creationId xmlns:a16="http://schemas.microsoft.com/office/drawing/2014/main" id="{0C4886DE-DD65-49EE-916E-D58E217A90B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24328" y="404664"/>
            <a:ext cx="1286063" cy="916056"/>
          </a:xfrm>
          <a:prstGeom prst="rect">
            <a:avLst/>
          </a:prstGeom>
          <a:noFill/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ounded Rectangle 14">
                <a:extLst>
                  <a:ext uri="{FF2B5EF4-FFF2-40B4-BE49-F238E27FC236}">
                    <a16:creationId xmlns:a16="http://schemas.microsoft.com/office/drawing/2014/main" id="{225FFF35-87E3-4F5D-9294-01C9E8D5349F}"/>
                  </a:ext>
                </a:extLst>
              </p:cNvPr>
              <p:cNvSpPr/>
              <p:nvPr/>
            </p:nvSpPr>
            <p:spPr>
              <a:xfrm>
                <a:off x="467544" y="1268760"/>
                <a:ext cx="8255618" cy="3816424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dirty="0">
                    <a:sym typeface="Wingdings" pitchFamily="2" charset="2"/>
                  </a:rPr>
                  <a:t>The derivative of</a:t>
                </a:r>
              </a:p>
              <a:p>
                <a:pPr algn="ctr"/>
                <a:r>
                  <a:rPr lang="en-US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itchFamily="2" charset="2"/>
                  </a:rPr>
                  <a:t>Φ</a:t>
                </a:r>
                <a:r>
                  <a:rPr lang="en-US" sz="24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) = </a:t>
                </a:r>
                <a:r>
                  <a:rPr lang="en-US" sz="2400" i="1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e</a:t>
                </a:r>
                <a:r>
                  <a:rPr lang="en-US" sz="2400" i="1" baseline="300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t </a:t>
                </a:r>
                <a:r>
                  <a:rPr lang="en-US" sz="2400" baseline="30000" dirty="0">
                    <a:latin typeface="+mj-lt"/>
                    <a:ea typeface="Cambria Math" panose="02040503050406030204" pitchFamily="18" charset="0"/>
                    <a:sym typeface="Wingdings" pitchFamily="2" charset="2"/>
                  </a:rPr>
                  <a:t>– 1 </a:t>
                </a:r>
                <a:r>
                  <a:rPr lang="en-US" sz="2400" dirty="0"/>
                  <a:t>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))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>
                    <a:latin typeface="+mj-lt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y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(</a:t>
                </a:r>
                <a:r>
                  <a:rPr lang="en-US" sz="2400" i="1" dirty="0">
                    <a:latin typeface="+mj-lt"/>
                    <a:sym typeface="Wingdings" pitchFamily="2" charset="2"/>
                  </a:rPr>
                  <a:t>t</a:t>
                </a:r>
                <a:r>
                  <a:rPr lang="en-US" sz="2400" dirty="0">
                    <a:latin typeface="+mj-lt"/>
                    <a:sym typeface="Wingdings" pitchFamily="2" charset="2"/>
                  </a:rPr>
                  <a:t>)) ,</a:t>
                </a:r>
              </a:p>
              <a:p>
                <a:pPr algn="just"/>
                <a:r>
                  <a:rPr lang="en-US" sz="2400" dirty="0">
                    <a:latin typeface="+mj-lt"/>
                    <a:sym typeface="Wingdings" pitchFamily="2" charset="2"/>
                  </a:rPr>
                  <a:t>is at least</a:t>
                </a:r>
              </a:p>
            </p:txBody>
          </p:sp>
        </mc:Choice>
        <mc:Fallback xmlns="">
          <p:sp>
            <p:nvSpPr>
              <p:cNvPr id="6" name="Rounded Rectangle 14">
                <a:extLst>
                  <a:ext uri="{FF2B5EF4-FFF2-40B4-BE49-F238E27FC236}">
                    <a16:creationId xmlns:a16="http://schemas.microsoft.com/office/drawing/2014/main" id="{225FFF35-87E3-4F5D-9294-01C9E8D5349F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1268760"/>
                <a:ext cx="8255618" cy="3816424"/>
              </a:xfrm>
              <a:prstGeom prst="round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Rectangle: Rounded Corners 6">
            <a:extLst>
              <a:ext uri="{FF2B5EF4-FFF2-40B4-BE49-F238E27FC236}">
                <a16:creationId xmlns:a16="http://schemas.microsoft.com/office/drawing/2014/main" id="{04E28E70-8C87-41CB-AC1D-A9832A285C2C}"/>
              </a:ext>
            </a:extLst>
          </p:cNvPr>
          <p:cNvSpPr/>
          <p:nvPr/>
        </p:nvSpPr>
        <p:spPr>
          <a:xfrm>
            <a:off x="1403648" y="2924944"/>
            <a:ext cx="2088232" cy="576064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i="1">
                <a:ea typeface="Cambria Math" panose="02040503050406030204" pitchFamily="18" charset="0"/>
                <a:sym typeface="Wingdings" pitchFamily="2" charset="2"/>
              </a:rPr>
              <a:t>e</a:t>
            </a:r>
            <a:r>
              <a:rPr lang="en-US" sz="2400" i="1" baseline="30000">
                <a:ea typeface="Cambria Math" panose="02040503050406030204" pitchFamily="18" charset="0"/>
                <a:sym typeface="Wingdings" pitchFamily="2" charset="2"/>
              </a:rPr>
              <a:t>t </a:t>
            </a:r>
            <a:r>
              <a:rPr lang="en-US" sz="2400" baseline="30000">
                <a:ea typeface="Cambria Math" panose="02040503050406030204" pitchFamily="18" charset="0"/>
                <a:sym typeface="Wingdings" pitchFamily="2" charset="2"/>
              </a:rPr>
              <a:t>– 1 </a:t>
            </a:r>
            <a:r>
              <a:rPr lang="en-US" sz="2400"/>
              <a:t>∙ </a:t>
            </a:r>
            <a:r>
              <a:rPr lang="en-US" sz="2400" i="1"/>
              <a:t>G</a:t>
            </a:r>
            <a:r>
              <a:rPr lang="en-US" sz="2400"/>
              <a:t>(</a:t>
            </a:r>
            <a:r>
              <a:rPr lang="en-US" sz="2400" i="1"/>
              <a:t>y</a:t>
            </a:r>
            <a:r>
              <a:rPr lang="en-US" sz="2400"/>
              <a:t>(</a:t>
            </a:r>
            <a:r>
              <a:rPr lang="en-US" sz="2400" i="1"/>
              <a:t>t</a:t>
            </a:r>
            <a:r>
              <a:rPr lang="en-US" sz="2400"/>
              <a:t>))</a:t>
            </a:r>
            <a:endParaRPr lang="he-IL" sz="2400"/>
          </a:p>
        </p:txBody>
      </p:sp>
      <p:sp>
        <p:nvSpPr>
          <p:cNvPr id="8" name="Arrow: Up 7">
            <a:extLst>
              <a:ext uri="{FF2B5EF4-FFF2-40B4-BE49-F238E27FC236}">
                <a16:creationId xmlns:a16="http://schemas.microsoft.com/office/drawing/2014/main" id="{6D713015-0867-46EB-AEF6-DE0D36E3CDDB}"/>
              </a:ext>
            </a:extLst>
          </p:cNvPr>
          <p:cNvSpPr/>
          <p:nvPr/>
        </p:nvSpPr>
        <p:spPr>
          <a:xfrm>
            <a:off x="2267744" y="3573016"/>
            <a:ext cx="432048" cy="504056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9" name="Rectangle: Rounded Corners 8">
            <a:extLst>
              <a:ext uri="{FF2B5EF4-FFF2-40B4-BE49-F238E27FC236}">
                <a16:creationId xmlns:a16="http://schemas.microsoft.com/office/drawing/2014/main" id="{3F2F7EC6-BB4F-435C-8C97-0308EC95E4F9}"/>
              </a:ext>
            </a:extLst>
          </p:cNvPr>
          <p:cNvSpPr/>
          <p:nvPr/>
        </p:nvSpPr>
        <p:spPr>
          <a:xfrm>
            <a:off x="1259632" y="4149080"/>
            <a:ext cx="238464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>
                <a:ea typeface="Cambria Math" panose="02040503050406030204" pitchFamily="18" charset="0"/>
                <a:sym typeface="Wingdings" pitchFamily="2" charset="2"/>
              </a:rPr>
              <a:t>Due to increase in </a:t>
            </a:r>
            <a:r>
              <a:rPr lang="en-US" sz="2400" i="1" dirty="0">
                <a:ea typeface="Cambria Math" panose="02040503050406030204" pitchFamily="18" charset="0"/>
                <a:sym typeface="Wingdings" pitchFamily="2" charset="2"/>
              </a:rPr>
              <a:t>e</a:t>
            </a:r>
            <a:r>
              <a:rPr lang="en-US" sz="2400" i="1" baseline="30000" dirty="0">
                <a:ea typeface="Cambria Math" panose="02040503050406030204" pitchFamily="18" charset="0"/>
                <a:sym typeface="Wingdings" pitchFamily="2" charset="2"/>
              </a:rPr>
              <a:t>t </a:t>
            </a:r>
            <a:r>
              <a:rPr lang="en-US" sz="2400" baseline="30000" dirty="0">
                <a:ea typeface="Cambria Math" panose="02040503050406030204" pitchFamily="18" charset="0"/>
                <a:sym typeface="Wingdings" pitchFamily="2" charset="2"/>
              </a:rPr>
              <a:t>– 1 </a:t>
            </a:r>
            <a:endParaRPr lang="he-IL" sz="2400" dirty="0"/>
          </a:p>
        </p:txBody>
      </p:sp>
      <p:sp>
        <p:nvSpPr>
          <p:cNvPr id="10" name="Plus Sign 9">
            <a:extLst>
              <a:ext uri="{FF2B5EF4-FFF2-40B4-BE49-F238E27FC236}">
                <a16:creationId xmlns:a16="http://schemas.microsoft.com/office/drawing/2014/main" id="{2E044495-D227-4D3E-99E4-952E677F5797}"/>
              </a:ext>
            </a:extLst>
          </p:cNvPr>
          <p:cNvSpPr/>
          <p:nvPr/>
        </p:nvSpPr>
        <p:spPr>
          <a:xfrm>
            <a:off x="3491880" y="2852936"/>
            <a:ext cx="720080" cy="720080"/>
          </a:xfrm>
          <a:prstGeom prst="mathPlus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C30A055B-DC96-4C8E-9F00-F1AD610A24B7}"/>
                  </a:ext>
                </a:extLst>
              </p:cNvPr>
              <p:cNvSpPr/>
              <p:nvPr/>
            </p:nvSpPr>
            <p:spPr>
              <a:xfrm>
                <a:off x="4211960" y="2924944"/>
                <a:ext cx="4176464" cy="576064"/>
              </a:xfrm>
              <a:prstGeom prst="roundRect">
                <a:avLst/>
              </a:prstGeom>
            </p:spPr>
            <p:style>
              <a:lnRef idx="1">
                <a:schemeClr val="accent6"/>
              </a:lnRef>
              <a:fillRef idx="2">
                <a:schemeClr val="accent6"/>
              </a:fillRef>
              <a:effectRef idx="1">
                <a:schemeClr val="accent6"/>
              </a:effectRef>
              <a:fontRef idx="minor">
                <a:schemeClr val="dk1"/>
              </a:fontRef>
            </p:style>
            <p:txBody>
              <a:bodyPr rtlCol="1" anchor="ctr"/>
              <a:lstStyle/>
              <a:p>
                <a:pPr algn="ctr"/>
                <a:r>
                  <a:rPr lang="en-US" sz="2400" i="1" dirty="0">
                    <a:ea typeface="Cambria Math" panose="02040503050406030204" pitchFamily="18" charset="0"/>
                    <a:sym typeface="Wingdings" pitchFamily="2" charset="2"/>
                  </a:rPr>
                  <a:t>e</a:t>
                </a:r>
                <a:r>
                  <a:rPr lang="en-US" sz="2400" i="1" baseline="30000" dirty="0">
                    <a:ea typeface="Cambria Math" panose="02040503050406030204" pitchFamily="18" charset="0"/>
                    <a:sym typeface="Wingdings" pitchFamily="2" charset="2"/>
                  </a:rPr>
                  <a:t>t </a:t>
                </a:r>
                <a:r>
                  <a:rPr lang="en-US" sz="2400" baseline="30000" dirty="0">
                    <a:ea typeface="Cambria Math" panose="02040503050406030204" pitchFamily="18" charset="0"/>
                    <a:sym typeface="Wingdings" pitchFamily="2" charset="2"/>
                  </a:rPr>
                  <a:t>– 1 </a:t>
                </a:r>
                <a:r>
                  <a:rPr lang="en-US" sz="2400" dirty="0"/>
                  <a:t>∙ [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OPT</a:t>
                </a:r>
                <a:r>
                  <a:rPr lang="en-US" sz="2400" dirty="0"/>
                  <a:t>) -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y</a:t>
                </a:r>
                <a:r>
                  <a:rPr lang="en-US" sz="2400" dirty="0"/>
                  <a:t>(</a:t>
                </a:r>
                <a:r>
                  <a:rPr lang="en-US" sz="2400" i="1" dirty="0"/>
                  <a:t>t</a:t>
                </a:r>
                <a:r>
                  <a:rPr lang="en-US" sz="2400" dirty="0"/>
                  <a:t>))]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/>
                  <a:t>(</a:t>
                </a:r>
                <a:r>
                  <a:rPr lang="en-US" sz="2400" i="1" dirty="0"/>
                  <a:t>OPT</a:t>
                </a:r>
                <a:r>
                  <a:rPr lang="en-US" sz="2400" dirty="0"/>
                  <a:t>)</a:t>
                </a:r>
                <a:endParaRPr lang="he-IL" sz="2400" dirty="0"/>
              </a:p>
            </p:txBody>
          </p:sp>
        </mc:Choice>
        <mc:Fallback xmlns="">
          <p:sp>
            <p:nvSpPr>
              <p:cNvPr id="11" name="Rectangle: Rounded Corners 10">
                <a:extLst>
                  <a:ext uri="{FF2B5EF4-FFF2-40B4-BE49-F238E27FC236}">
                    <a16:creationId xmlns:a16="http://schemas.microsoft.com/office/drawing/2014/main" id="{C30A055B-DC96-4C8E-9F00-F1AD610A24B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11960" y="2924944"/>
                <a:ext cx="4176464" cy="576064"/>
              </a:xfrm>
              <a:prstGeom prst="round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Arrow: Up 11">
            <a:extLst>
              <a:ext uri="{FF2B5EF4-FFF2-40B4-BE49-F238E27FC236}">
                <a16:creationId xmlns:a16="http://schemas.microsoft.com/office/drawing/2014/main" id="{883A7B69-7A58-4B61-BBB7-68F0E59B0F73}"/>
              </a:ext>
            </a:extLst>
          </p:cNvPr>
          <p:cNvSpPr/>
          <p:nvPr/>
        </p:nvSpPr>
        <p:spPr>
          <a:xfrm>
            <a:off x="6291808" y="3573016"/>
            <a:ext cx="432048" cy="504056"/>
          </a:xfrm>
          <a:prstGeom prst="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he-IL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146C88B1-5E26-4511-B814-C9D86F6C1F10}"/>
              </a:ext>
            </a:extLst>
          </p:cNvPr>
          <p:cNvSpPr/>
          <p:nvPr/>
        </p:nvSpPr>
        <p:spPr>
          <a:xfrm>
            <a:off x="5076056" y="4149080"/>
            <a:ext cx="2952328" cy="72008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en-US" sz="2400" dirty="0">
                <a:ea typeface="Cambria Math" panose="02040503050406030204" pitchFamily="18" charset="0"/>
                <a:sym typeface="Wingdings" pitchFamily="2" charset="2"/>
              </a:rPr>
              <a:t>The </a:t>
            </a:r>
            <a:r>
              <a:rPr lang="en-US" sz="2400" i="1" dirty="0">
                <a:ea typeface="Cambria Math" panose="02040503050406030204" pitchFamily="18" charset="0"/>
                <a:sym typeface="Wingdings" pitchFamily="2" charset="2"/>
              </a:rPr>
              <a:t>x</a:t>
            </a:r>
            <a:r>
              <a:rPr lang="en-US" sz="2400" dirty="0">
                <a:ea typeface="Cambria Math" panose="02040503050406030204" pitchFamily="18" charset="0"/>
                <a:sym typeface="Wingdings" pitchFamily="2" charset="2"/>
              </a:rPr>
              <a:t> chosen is at least as good as </a:t>
            </a:r>
            <a:r>
              <a:rPr lang="en-US" sz="2400" i="1" dirty="0">
                <a:ea typeface="Cambria Math" panose="02040503050406030204" pitchFamily="18" charset="0"/>
                <a:sym typeface="Wingdings" pitchFamily="2" charset="2"/>
              </a:rPr>
              <a:t>OPT</a:t>
            </a:r>
            <a:endParaRPr lang="he-IL" sz="2400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ounded Rectangle 14">
                <a:extLst>
                  <a:ext uri="{FF2B5EF4-FFF2-40B4-BE49-F238E27FC236}">
                    <a16:creationId xmlns:a16="http://schemas.microsoft.com/office/drawing/2014/main" id="{E1A14D2C-0EA8-4714-8FCF-85CCB0664C8E}"/>
                  </a:ext>
                </a:extLst>
              </p:cNvPr>
              <p:cNvSpPr/>
              <p:nvPr/>
            </p:nvSpPr>
            <p:spPr>
              <a:xfrm>
                <a:off x="467544" y="5157192"/>
                <a:ext cx="8255618" cy="1440160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marL="265113" indent="-265113" algn="just">
                  <a:buFont typeface="Arial" panose="020B0604020202020204" pitchFamily="34" charset="0"/>
                  <a:buChar char="•"/>
                </a:pPr>
                <a:r>
                  <a:rPr lang="en-US" sz="2400" dirty="0">
                    <a:latin typeface="+mj-lt"/>
                    <a:sym typeface="Wingdings" pitchFamily="2" charset="2"/>
                  </a:rPr>
                  <a:t>Leads to </a:t>
                </a:r>
                <a:r>
                  <a:rPr lang="en-US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itchFamily="2" charset="2"/>
                  </a:rPr>
                  <a:t>Φ</a:t>
                </a:r>
                <a:r>
                  <a:rPr lang="en-US" sz="2400" dirty="0">
                    <a:ea typeface="Cambria Math" panose="02040503050406030204" pitchFamily="18" charset="0"/>
                    <a:sym typeface="Wingdings" pitchFamily="2" charset="2"/>
                  </a:rPr>
                  <a:t>(</a:t>
                </a:r>
                <a:r>
                  <a:rPr lang="en-US" sz="2400" i="1" dirty="0">
                    <a:ea typeface="Cambria Math" panose="02040503050406030204" pitchFamily="18" charset="0"/>
                    <a:sym typeface="Wingdings" pitchFamily="2" charset="2"/>
                  </a:rPr>
                  <a:t>t</a:t>
                </a:r>
                <a:r>
                  <a:rPr lang="en-US" sz="2400" dirty="0">
                    <a:ea typeface="Cambria Math" panose="02040503050406030204" pitchFamily="18" charset="0"/>
                    <a:sym typeface="Wingdings" pitchFamily="2" charset="2"/>
                  </a:rPr>
                  <a:t>) ≥ (</a:t>
                </a:r>
                <a:r>
                  <a:rPr lang="en-US" sz="2400" i="1" dirty="0">
                    <a:ea typeface="Cambria Math" panose="02040503050406030204" pitchFamily="18" charset="0"/>
                    <a:sym typeface="Wingdings" pitchFamily="2" charset="2"/>
                  </a:rPr>
                  <a:t>e</a:t>
                </a:r>
                <a:r>
                  <a:rPr lang="en-US" sz="2400" i="1" baseline="30000" dirty="0">
                    <a:ea typeface="Cambria Math" panose="02040503050406030204" pitchFamily="18" charset="0"/>
                    <a:sym typeface="Wingdings" pitchFamily="2" charset="2"/>
                  </a:rPr>
                  <a:t>t</a:t>
                </a:r>
                <a:r>
                  <a:rPr lang="en-US" sz="2400" baseline="30000" dirty="0">
                    <a:ea typeface="Cambria Math" panose="02040503050406030204" pitchFamily="18" charset="0"/>
                    <a:sym typeface="Wingdings" pitchFamily="2" charset="2"/>
                  </a:rPr>
                  <a:t> - 1</a:t>
                </a:r>
                <a:r>
                  <a:rPr lang="en-US" sz="2400" dirty="0"/>
                  <a:t> – 1/</a:t>
                </a:r>
                <a:r>
                  <a:rPr lang="en-US" sz="2400" i="1" dirty="0"/>
                  <a:t>e</a:t>
                </a:r>
                <a:r>
                  <a:rPr lang="en-US" sz="2400" dirty="0"/>
                  <a:t>) 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OPT</a:t>
                </a:r>
                <a:r>
                  <a:rPr lang="en-US" sz="2400" dirty="0"/>
                  <a:t>) + </a:t>
                </a:r>
                <a14:m>
                  <m:oMath xmlns:m="http://schemas.openxmlformats.org/officeDocument/2006/math"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𝑡</m:t>
                    </m:r>
                    <m:r>
                      <a:rPr lang="en-US" sz="2400" b="0" i="1" dirty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>
                    <a:sym typeface="Wingdings" pitchFamily="2" charset="2"/>
                  </a:rPr>
                  <a:t>(</a:t>
                </a:r>
                <a:r>
                  <a:rPr lang="en-US" sz="2400" i="1" dirty="0">
                    <a:sym typeface="Wingdings" pitchFamily="2" charset="2"/>
                  </a:rPr>
                  <a:t>OPT</a:t>
                </a:r>
                <a:r>
                  <a:rPr lang="en-US" sz="2400" dirty="0">
                    <a:sym typeface="Wingdings" pitchFamily="2" charset="2"/>
                  </a:rPr>
                  <a:t>).</a:t>
                </a:r>
              </a:p>
              <a:p>
                <a:pPr marL="265113" indent="-265113" algn="just">
                  <a:buFont typeface="Arial" panose="020B0604020202020204" pitchFamily="34" charset="0"/>
                  <a:buChar char="•"/>
                </a:pPr>
                <a:r>
                  <a:rPr lang="en-US" sz="2400" dirty="0">
                    <a:sym typeface="Wingdings" pitchFamily="2" charset="2"/>
                  </a:rPr>
                  <a:t>For </a:t>
                </a:r>
                <a:r>
                  <a:rPr lang="en-US" sz="2400" i="1" dirty="0">
                    <a:sym typeface="Wingdings" pitchFamily="2" charset="2"/>
                  </a:rPr>
                  <a:t>t</a:t>
                </a:r>
                <a:r>
                  <a:rPr lang="en-US" sz="2400" dirty="0">
                    <a:sym typeface="Wingdings" pitchFamily="2" charset="2"/>
                  </a:rPr>
                  <a:t> = 1,</a:t>
                </a:r>
              </a:p>
              <a:p>
                <a:pPr algn="ctr"/>
                <a:r>
                  <a:rPr lang="en-US" sz="2400" i="1" dirty="0">
                    <a:sym typeface="Wingdings" pitchFamily="2" charset="2"/>
                  </a:rPr>
                  <a:t>F</a:t>
                </a:r>
                <a:r>
                  <a:rPr lang="en-US" sz="2400" dirty="0">
                    <a:sym typeface="Wingdings" pitchFamily="2" charset="2"/>
                  </a:rPr>
                  <a:t>(</a:t>
                </a:r>
                <a:r>
                  <a:rPr lang="en-US" sz="2400" i="1" dirty="0">
                    <a:sym typeface="Wingdings" pitchFamily="2" charset="2"/>
                  </a:rPr>
                  <a:t>y</a:t>
                </a:r>
                <a:r>
                  <a:rPr lang="en-US" sz="2400" dirty="0">
                    <a:sym typeface="Wingdings" pitchFamily="2" charset="2"/>
                  </a:rPr>
                  <a:t>(1)) = </a:t>
                </a:r>
                <a:r>
                  <a:rPr lang="en-US" sz="2400" dirty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  <a:sym typeface="Wingdings" pitchFamily="2" charset="2"/>
                  </a:rPr>
                  <a:t>Φ</a:t>
                </a:r>
                <a:r>
                  <a:rPr lang="en-US" sz="2400" dirty="0">
                    <a:ea typeface="Cambria Math" panose="02040503050406030204" pitchFamily="18" charset="0"/>
                    <a:sym typeface="Wingdings" pitchFamily="2" charset="2"/>
                  </a:rPr>
                  <a:t>(1) ≥ (1</a:t>
                </a:r>
                <a:r>
                  <a:rPr lang="en-US" sz="2400" dirty="0"/>
                  <a:t>– 1/</a:t>
                </a:r>
                <a:r>
                  <a:rPr lang="en-US" sz="2400" i="1" dirty="0"/>
                  <a:t>e</a:t>
                </a:r>
                <a:r>
                  <a:rPr lang="en-US" sz="2400" dirty="0"/>
                  <a:t>) ∙ </a:t>
                </a:r>
                <a:r>
                  <a:rPr lang="en-US" sz="2400" i="1" dirty="0"/>
                  <a:t>G</a:t>
                </a:r>
                <a:r>
                  <a:rPr lang="en-US" sz="2400" dirty="0"/>
                  <a:t>(</a:t>
                </a:r>
                <a:r>
                  <a:rPr lang="en-US" sz="2400" i="1" dirty="0"/>
                  <a:t>OPT</a:t>
                </a:r>
                <a:r>
                  <a:rPr lang="en-US" sz="2400" dirty="0"/>
                  <a:t>) + </a:t>
                </a:r>
                <a14:m>
                  <m:oMath xmlns:m="http://schemas.openxmlformats.org/officeDocument/2006/math">
                    <m:r>
                      <m:rPr>
                        <m:nor/>
                      </m:rPr>
                      <a:rPr lang="en-US" sz="2400" dirty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ℓ</m:t>
                    </m:r>
                  </m:oMath>
                </a14:m>
                <a:r>
                  <a:rPr lang="en-US" sz="2400" dirty="0">
                    <a:sym typeface="Wingdings" pitchFamily="2" charset="2"/>
                  </a:rPr>
                  <a:t>(</a:t>
                </a:r>
                <a:r>
                  <a:rPr lang="en-US" sz="2400" i="1" dirty="0">
                    <a:sym typeface="Wingdings" pitchFamily="2" charset="2"/>
                  </a:rPr>
                  <a:t>OPT</a:t>
                </a:r>
                <a:r>
                  <a:rPr lang="en-US" sz="2400" dirty="0">
                    <a:sym typeface="Wingdings" pitchFamily="2" charset="2"/>
                  </a:rPr>
                  <a:t>) .</a:t>
                </a:r>
                <a:endParaRPr lang="en-US" sz="2400" i="1" dirty="0">
                  <a:sym typeface="Wingdings" pitchFamily="2" charset="2"/>
                </a:endParaRPr>
              </a:p>
            </p:txBody>
          </p:sp>
        </mc:Choice>
        <mc:Fallback xmlns="">
          <p:sp>
            <p:nvSpPr>
              <p:cNvPr id="14" name="Rounded Rectangle 14">
                <a:extLst>
                  <a:ext uri="{FF2B5EF4-FFF2-40B4-BE49-F238E27FC236}">
                    <a16:creationId xmlns:a16="http://schemas.microsoft.com/office/drawing/2014/main" id="{E1A14D2C-0EA8-4714-8FCF-85CCB0664C8E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7544" y="5157192"/>
                <a:ext cx="8255618" cy="1440160"/>
              </a:xfrm>
              <a:prstGeom prst="round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16636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9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CCB2D9-E4CE-4EAD-A719-DC745ECE91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Up Work</a:t>
            </a:r>
            <a:endParaRPr lang="he-IL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E66668A-6A96-4341-9875-02BB9FDAB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6" name="Rounded Rectangle 14">
            <a:extLst>
              <a:ext uri="{FF2B5EF4-FFF2-40B4-BE49-F238E27FC236}">
                <a16:creationId xmlns:a16="http://schemas.microsoft.com/office/drawing/2014/main" id="{1A3FD0B2-3649-481E-B56B-024AB78AE65F}"/>
              </a:ext>
            </a:extLst>
          </p:cNvPr>
          <p:cNvSpPr/>
          <p:nvPr/>
        </p:nvSpPr>
        <p:spPr>
          <a:xfrm>
            <a:off x="467544" y="1268760"/>
            <a:ext cx="8255618" cy="110333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A follow up work recently appeared in ICML 2019.     </a:t>
            </a:r>
            <a:r>
              <a:rPr lang="en-US" dirty="0">
                <a:sym typeface="Wingdings" pitchFamily="2" charset="2"/>
              </a:rPr>
              <a:t>[“Submodular Maximization beyond Non-negativity: Guarantees, Fast Algorithms, and Applications” by  Harshaw, Feldman, Ward and Karbasi]</a:t>
            </a:r>
            <a:endParaRPr lang="en-US" dirty="0">
              <a:latin typeface="+mj-lt"/>
              <a:sym typeface="Wingdings" pitchFamily="2" charset="2"/>
            </a:endParaRPr>
          </a:p>
        </p:txBody>
      </p:sp>
      <p:pic>
        <p:nvPicPr>
          <p:cNvPr id="5" name="Picture 4" descr="C:\Documents and Settings\moranfe\Local Settings\Temporary Internet Files\Content.IE5\YDMMG3SK\MCj04348260000[1].png">
            <a:extLst>
              <a:ext uri="{FF2B5EF4-FFF2-40B4-BE49-F238E27FC236}">
                <a16:creationId xmlns:a16="http://schemas.microsoft.com/office/drawing/2014/main" id="{0117310C-40E3-4430-9FF1-EC725686ACC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45132" y="332656"/>
            <a:ext cx="1103332" cy="1103332"/>
          </a:xfrm>
          <a:prstGeom prst="rect">
            <a:avLst/>
          </a:prstGeom>
          <a:noFill/>
        </p:spPr>
      </p:pic>
      <p:sp>
        <p:nvSpPr>
          <p:cNvPr id="7" name="Rounded Rectangle 14">
            <a:extLst>
              <a:ext uri="{FF2B5EF4-FFF2-40B4-BE49-F238E27FC236}">
                <a16:creationId xmlns:a16="http://schemas.microsoft.com/office/drawing/2014/main" id="{D0FB4C6D-B79D-4341-83F2-4D02E7CDEB73}"/>
              </a:ext>
            </a:extLst>
          </p:cNvPr>
          <p:cNvSpPr/>
          <p:nvPr/>
        </p:nvSpPr>
        <p:spPr>
          <a:xfrm>
            <a:off x="467544" y="2948155"/>
            <a:ext cx="8255618" cy="192100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200" b="1" u="sng" dirty="0">
                <a:sym typeface="Wingdings" pitchFamily="2" charset="2"/>
              </a:rPr>
              <a:t>Results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sym typeface="Wingdings" pitchFamily="2" charset="2"/>
              </a:rPr>
              <a:t>In this work we got the same approximation guarantee, but using faster algorithms, for cardinality constraint and the </a:t>
            </a:r>
            <a:r>
              <a:rPr lang="en-US" sz="2200" dirty="0" smtClean="0">
                <a:sym typeface="Wingdings" pitchFamily="2" charset="2"/>
              </a:rPr>
              <a:t>unconstrained </a:t>
            </a:r>
            <a:r>
              <a:rPr lang="en-US" sz="2200" dirty="0">
                <a:sym typeface="Wingdings" pitchFamily="2" charset="2"/>
              </a:rPr>
              <a:t>problem.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200" dirty="0">
                <a:latin typeface="+mj-lt"/>
                <a:sym typeface="Wingdings" pitchFamily="2" charset="2"/>
              </a:rPr>
              <a:t>Extended the guarantee to weakly submodular functions.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37CA0FE-5C56-4CF4-B40B-F271957529A3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2517362"/>
            <a:ext cx="1078030" cy="911638"/>
          </a:xfrm>
          <a:prstGeom prst="rect">
            <a:avLst/>
          </a:prstGeom>
        </p:spPr>
      </p:pic>
      <p:sp>
        <p:nvSpPr>
          <p:cNvPr id="10" name="Rounded Rectangle 14">
            <a:extLst>
              <a:ext uri="{FF2B5EF4-FFF2-40B4-BE49-F238E27FC236}">
                <a16:creationId xmlns:a16="http://schemas.microsoft.com/office/drawing/2014/main" id="{59CF9567-F76E-40CB-80EF-C74608554F31}"/>
              </a:ext>
            </a:extLst>
          </p:cNvPr>
          <p:cNvSpPr/>
          <p:nvPr/>
        </p:nvSpPr>
        <p:spPr>
          <a:xfrm>
            <a:off x="467544" y="5252411"/>
            <a:ext cx="8255618" cy="120092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en-US" sz="2200" b="1" u="sng" dirty="0">
                <a:sym typeface="Wingdings" pitchFamily="2" charset="2"/>
              </a:rPr>
              <a:t>Technique</a:t>
            </a:r>
          </a:p>
          <a:p>
            <a:r>
              <a:rPr lang="en-US" sz="2200" dirty="0">
                <a:sym typeface="Wingdings" pitchFamily="2" charset="2"/>
              </a:rPr>
              <a:t>Applied the same basic observation, but not to continuous greedy, but to a random greedy algorithm due to [Buchbinder et al. (2014)].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A99554E3-0511-4536-8CD5-DC20A04E31A0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5968" y="4841450"/>
            <a:ext cx="914440" cy="914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326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71406" y="-214338"/>
            <a:ext cx="8643998" cy="3571900"/>
          </a:xfrm>
          <a:prstGeom prst="rect">
            <a:avLst/>
          </a:prstGeom>
          <a:noFill/>
        </p:spPr>
        <p:txBody>
          <a:bodyPr wrap="square" lIns="91440" tIns="45720" rIns="91440" bIns="45720">
            <a:prstTxWarp prst="textArchDown">
              <a:avLst>
                <a:gd name="adj" fmla="val 867087"/>
              </a:avLst>
            </a:prstTxWarp>
            <a:spAutoFit/>
          </a:bodyPr>
          <a:lstStyle/>
          <a:p>
            <a:pPr algn="ctr"/>
            <a:r>
              <a:rPr lang="en-US" sz="13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Questions</a:t>
            </a:r>
          </a:p>
        </p:txBody>
      </p:sp>
      <p:sp>
        <p:nvSpPr>
          <p:cNvPr id="4" name="Rectangle 3"/>
          <p:cNvSpPr/>
          <p:nvPr/>
        </p:nvSpPr>
        <p:spPr>
          <a:xfrm>
            <a:off x="4066663" y="3927653"/>
            <a:ext cx="1005403" cy="221599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138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/>
              <a:t>Motivation: Adding Dessert</a:t>
            </a: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/>
          </p:nvPr>
        </p:nvGraphicFramePr>
        <p:xfrm>
          <a:off x="990600" y="1282824"/>
          <a:ext cx="6934200" cy="20741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67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4671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10049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Meal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Meal 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6411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71549" y="3573016"/>
            <a:ext cx="1204507" cy="90338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1986703"/>
            <a:ext cx="648071" cy="578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40152" y="2636912"/>
            <a:ext cx="969334" cy="64218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752" y="1988840"/>
            <a:ext cx="746141" cy="111377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1988840"/>
            <a:ext cx="746141" cy="111377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0450" y="1988840"/>
            <a:ext cx="961915" cy="545085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5395" y="2636912"/>
            <a:ext cx="976970" cy="643802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1331" y="1988840"/>
            <a:ext cx="961915" cy="545085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6276" y="2636912"/>
            <a:ext cx="976970" cy="643802"/>
          </a:xfrm>
          <a:prstGeom prst="rect">
            <a:avLst/>
          </a:prstGeom>
        </p:spPr>
      </p:pic>
      <p:sp>
        <p:nvSpPr>
          <p:cNvPr id="18" name="Rounded Rectangle 17"/>
          <p:cNvSpPr/>
          <p:nvPr/>
        </p:nvSpPr>
        <p:spPr>
          <a:xfrm>
            <a:off x="539552" y="4653136"/>
            <a:ext cx="8280920" cy="180020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indent="233363" algn="just">
              <a:buFont typeface="Arial" pitchFamily="34" charset="0"/>
              <a:buChar char="•"/>
            </a:pPr>
            <a:r>
              <a:rPr lang="en-US" sz="2400" dirty="0"/>
              <a:t>Ground set </a:t>
            </a:r>
            <a:r>
              <a:rPr lang="en-US" sz="2400" i="1" dirty="0"/>
              <a:t>N</a:t>
            </a:r>
            <a:r>
              <a:rPr lang="en-US" sz="2400" dirty="0"/>
              <a:t> of elements (dishes).</a:t>
            </a:r>
          </a:p>
          <a:p>
            <a:pPr indent="233363" algn="just">
              <a:buFont typeface="Arial" pitchFamily="34" charset="0"/>
              <a:buChar char="•"/>
            </a:pPr>
            <a:r>
              <a:rPr lang="en-US" sz="2400" dirty="0"/>
              <a:t>Valuation function </a:t>
            </a:r>
            <a:r>
              <a:rPr lang="en-US" sz="2400" i="1" dirty="0"/>
              <a:t>f</a:t>
            </a:r>
            <a:r>
              <a:rPr lang="en-US" sz="2400" dirty="0"/>
              <a:t> : 2</a:t>
            </a:r>
            <a:r>
              <a:rPr lang="en-US" sz="2400" i="1" baseline="30000" dirty="0"/>
              <a:t>N </a:t>
            </a:r>
            <a:r>
              <a:rPr lang="en-US" sz="2400" dirty="0"/>
              <a:t> </a:t>
            </a:r>
            <a:r>
              <a:rPr lang="en-US" sz="2400" dirty="0">
                <a:sym typeface="Wingdings 3"/>
              </a:rPr>
              <a:t> </a:t>
            </a:r>
            <a:r>
              <a:rPr lang="en-US" sz="2400" dirty="0">
                <a:sym typeface="Symbol"/>
              </a:rPr>
              <a:t>ℝ (a value for each meal).</a:t>
            </a:r>
          </a:p>
          <a:p>
            <a:pPr indent="233363" algn="just">
              <a:buFont typeface="Arial" pitchFamily="34" charset="0"/>
              <a:buChar char="•"/>
            </a:pPr>
            <a:r>
              <a:rPr lang="en-US" sz="2400" dirty="0" err="1"/>
              <a:t>Submodularity</a:t>
            </a:r>
            <a:r>
              <a:rPr lang="en-US" sz="2400" dirty="0"/>
              <a:t>: 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A</a:t>
            </a:r>
            <a:r>
              <a:rPr lang="en-US" sz="2400" dirty="0"/>
              <a:t> </a:t>
            </a:r>
            <a:r>
              <a:rPr lang="en-US" sz="2400" dirty="0">
                <a:sym typeface="Symbol"/>
              </a:rPr>
              <a:t>+ </a:t>
            </a:r>
            <a:r>
              <a:rPr lang="en-US" sz="2400" i="1" dirty="0">
                <a:sym typeface="Symbol"/>
              </a:rPr>
              <a:t>u</a:t>
            </a:r>
            <a:r>
              <a:rPr lang="en-US" sz="2400" dirty="0">
                <a:sym typeface="Symbol"/>
              </a:rPr>
              <a:t>) – </a:t>
            </a:r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) ≥ </a:t>
            </a:r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+ </a:t>
            </a:r>
            <a:r>
              <a:rPr lang="en-US" sz="2400" i="1" dirty="0">
                <a:sym typeface="Symbol"/>
              </a:rPr>
              <a:t>u</a:t>
            </a:r>
            <a:r>
              <a:rPr lang="en-US" sz="2400" dirty="0">
                <a:sym typeface="Symbol"/>
              </a:rPr>
              <a:t>) – </a:t>
            </a:r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)</a:t>
            </a:r>
          </a:p>
          <a:p>
            <a:pPr indent="233363" algn="just"/>
            <a:r>
              <a:rPr lang="en-US" sz="2400" dirty="0">
                <a:sym typeface="Symbol"/>
              </a:rPr>
              <a:t>						∀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>
                <a:sym typeface="Symbol"/>
              </a:rPr>
              <a:t>N</a:t>
            </a:r>
            <a:r>
              <a:rPr lang="en-US" sz="2400" dirty="0">
                <a:sym typeface="Symbol"/>
              </a:rPr>
              <a:t>, </a:t>
            </a:r>
            <a:r>
              <a:rPr lang="en-US" sz="2400" i="1" dirty="0">
                <a:sym typeface="Symbol"/>
              </a:rPr>
              <a:t>u</a:t>
            </a:r>
            <a:r>
              <a:rPr lang="en-US" sz="2400" dirty="0">
                <a:sym typeface="Symbol"/>
              </a:rPr>
              <a:t> 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.</a:t>
            </a:r>
            <a:endParaRPr lang="en-US" sz="2400" dirty="0"/>
          </a:p>
        </p:txBody>
      </p:sp>
      <p:sp>
        <p:nvSpPr>
          <p:cNvPr id="19" name="Cloud Callout 18"/>
          <p:cNvSpPr/>
          <p:nvPr/>
        </p:nvSpPr>
        <p:spPr>
          <a:xfrm>
            <a:off x="611560" y="3284984"/>
            <a:ext cx="7920880" cy="2088232"/>
          </a:xfrm>
          <a:prstGeom prst="cloudCallout">
            <a:avLst>
              <a:gd name="adj1" fmla="val -25731"/>
              <a:gd name="adj2" fmla="val 64171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800" b="1" u="sng" dirty="0"/>
              <a:t>Alternative Definition</a:t>
            </a:r>
          </a:p>
          <a:p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) +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B</a:t>
            </a:r>
            <a:r>
              <a:rPr lang="en-US" sz="2800" dirty="0"/>
              <a:t>) ≥ </a:t>
            </a:r>
            <a:r>
              <a:rPr lang="en-US" sz="2800" i="1" dirty="0"/>
              <a:t>f</a:t>
            </a:r>
            <a:r>
              <a:rPr lang="en-US" sz="2800" dirty="0"/>
              <a:t>(</a:t>
            </a:r>
            <a:r>
              <a:rPr lang="en-US" sz="2800" i="1" dirty="0"/>
              <a:t>A</a:t>
            </a:r>
            <a:r>
              <a:rPr lang="en-US" sz="2800" dirty="0"/>
              <a:t> </a:t>
            </a:r>
            <a:r>
              <a:rPr lang="en-US" sz="2800" dirty="0">
                <a:sym typeface="Symbol"/>
              </a:rPr>
              <a:t>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dirty="0">
                <a:sym typeface="Symbol"/>
              </a:rPr>
              <a:t>) + </a:t>
            </a:r>
            <a:r>
              <a:rPr lang="en-US" sz="2800" i="1" dirty="0">
                <a:sym typeface="Symbol"/>
              </a:rPr>
              <a:t>f</a:t>
            </a:r>
            <a:r>
              <a:rPr lang="en-US" sz="2800" dirty="0">
                <a:sym typeface="Symbol"/>
              </a:rPr>
              <a:t>(</a:t>
            </a:r>
            <a:r>
              <a:rPr lang="en-US" sz="2800" i="1" dirty="0">
                <a:sym typeface="Symbol"/>
              </a:rPr>
              <a:t>A</a:t>
            </a:r>
            <a:r>
              <a:rPr lang="en-US" sz="2800" dirty="0">
                <a:sym typeface="Symbol"/>
              </a:rPr>
              <a:t> 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dirty="0">
                <a:sym typeface="Symbol"/>
              </a:rPr>
              <a:t>)</a:t>
            </a:r>
          </a:p>
          <a:p>
            <a:r>
              <a:rPr lang="en-US" sz="2800" dirty="0">
                <a:sym typeface="Symbol"/>
              </a:rPr>
              <a:t>			       ∀ </a:t>
            </a:r>
            <a:r>
              <a:rPr lang="en-US" sz="2800" i="1" dirty="0">
                <a:sym typeface="Symbol"/>
              </a:rPr>
              <a:t>A</a:t>
            </a:r>
            <a:r>
              <a:rPr lang="en-US" sz="2800" dirty="0">
                <a:sym typeface="Symbol"/>
              </a:rPr>
              <a:t>, </a:t>
            </a:r>
            <a:r>
              <a:rPr lang="en-US" sz="2800" i="1" dirty="0">
                <a:sym typeface="Symbol"/>
              </a:rPr>
              <a:t>B</a:t>
            </a:r>
            <a:r>
              <a:rPr lang="en-US" sz="2800" dirty="0">
                <a:sym typeface="Symbol"/>
              </a:rPr>
              <a:t>  </a:t>
            </a:r>
            <a:r>
              <a:rPr lang="en-US" sz="2800" i="1" dirty="0">
                <a:sym typeface="Symbol"/>
              </a:rPr>
              <a:t>N.</a:t>
            </a:r>
            <a:r>
              <a:rPr lang="en-US" sz="2800" dirty="0">
                <a:sym typeface="Symbol"/>
              </a:rPr>
              <a:t> 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1749014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uiExpand="1" build="allAtOnce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Another Example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3</a:t>
            </a:fld>
            <a:endParaRPr lang="en-US" dirty="0"/>
          </a:p>
        </p:txBody>
      </p:sp>
      <p:grpSp>
        <p:nvGrpSpPr>
          <p:cNvPr id="5" name="Group 23"/>
          <p:cNvGrpSpPr/>
          <p:nvPr/>
        </p:nvGrpSpPr>
        <p:grpSpPr>
          <a:xfrm>
            <a:off x="141305" y="1844824"/>
            <a:ext cx="1982423" cy="1107996"/>
            <a:chOff x="-36512" y="1988840"/>
            <a:chExt cx="1982423" cy="1107996"/>
          </a:xfrm>
        </p:grpSpPr>
        <p:grpSp>
          <p:nvGrpSpPr>
            <p:cNvPr id="7" name="Group 13"/>
            <p:cNvGrpSpPr/>
            <p:nvPr/>
          </p:nvGrpSpPr>
          <p:grpSpPr>
            <a:xfrm>
              <a:off x="-36512" y="2276872"/>
              <a:ext cx="1048668" cy="576064"/>
              <a:chOff x="3307308" y="1340768"/>
              <a:chExt cx="2088216" cy="1008112"/>
            </a:xfrm>
          </p:grpSpPr>
          <p:sp>
            <p:nvSpPr>
              <p:cNvPr id="10" name="Donut 9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Minus 12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5" name="Equal 14"/>
            <p:cNvSpPr/>
            <p:nvPr/>
          </p:nvSpPr>
          <p:spPr>
            <a:xfrm>
              <a:off x="755576" y="220486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331640" y="198884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0</a:t>
              </a:r>
            </a:p>
          </p:txBody>
        </p:sp>
      </p:grpSp>
      <p:grpSp>
        <p:nvGrpSpPr>
          <p:cNvPr id="8" name="Group 26"/>
          <p:cNvGrpSpPr/>
          <p:nvPr/>
        </p:nvGrpSpPr>
        <p:grpSpPr>
          <a:xfrm>
            <a:off x="2099213" y="2880812"/>
            <a:ext cx="1824715" cy="1107996"/>
            <a:chOff x="1921396" y="3024828"/>
            <a:chExt cx="1824715" cy="1107996"/>
          </a:xfrm>
        </p:grpSpPr>
        <p:pic>
          <p:nvPicPr>
            <p:cNvPr id="8090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1921396" y="3288824"/>
              <a:ext cx="648072" cy="704863"/>
            </a:xfrm>
            <a:prstGeom prst="rect">
              <a:avLst/>
            </a:prstGeom>
          </p:spPr>
        </p:pic>
        <p:sp>
          <p:nvSpPr>
            <p:cNvPr id="17" name="Equal 16"/>
            <p:cNvSpPr/>
            <p:nvPr/>
          </p:nvSpPr>
          <p:spPr>
            <a:xfrm>
              <a:off x="2569468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31840" y="3024828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5</a:t>
              </a:r>
            </a:p>
          </p:txBody>
        </p:sp>
      </p:grpSp>
      <p:grpSp>
        <p:nvGrpSpPr>
          <p:cNvPr id="9" name="Group 25"/>
          <p:cNvGrpSpPr/>
          <p:nvPr/>
        </p:nvGrpSpPr>
        <p:grpSpPr>
          <a:xfrm>
            <a:off x="2027205" y="1960964"/>
            <a:ext cx="1910415" cy="1107996"/>
            <a:chOff x="1849388" y="2104980"/>
            <a:chExt cx="1910415" cy="1107996"/>
          </a:xfrm>
        </p:grpSpPr>
        <p:pic>
          <p:nvPicPr>
            <p:cNvPr id="80901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1849388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19" name="Equal 18"/>
            <p:cNvSpPr/>
            <p:nvPr/>
          </p:nvSpPr>
          <p:spPr>
            <a:xfrm>
              <a:off x="2569468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145532" y="210498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6</a:t>
              </a:r>
            </a:p>
          </p:txBody>
        </p:sp>
      </p:grpSp>
      <p:grpSp>
        <p:nvGrpSpPr>
          <p:cNvPr id="14" name="Group 24"/>
          <p:cNvGrpSpPr/>
          <p:nvPr/>
        </p:nvGrpSpPr>
        <p:grpSpPr>
          <a:xfrm>
            <a:off x="2184913" y="1124744"/>
            <a:ext cx="1752707" cy="1107996"/>
            <a:chOff x="2007096" y="1268760"/>
            <a:chExt cx="1752707" cy="1107996"/>
          </a:xfrm>
        </p:grpSpPr>
        <p:pic>
          <p:nvPicPr>
            <p:cNvPr id="80902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2007096" y="1484784"/>
              <a:ext cx="706388" cy="706388"/>
            </a:xfrm>
            <a:prstGeom prst="rect">
              <a:avLst/>
            </a:prstGeom>
            <a:noFill/>
          </p:spPr>
        </p:pic>
        <p:sp>
          <p:nvSpPr>
            <p:cNvPr id="21" name="Equal 20"/>
            <p:cNvSpPr/>
            <p:nvPr/>
          </p:nvSpPr>
          <p:spPr>
            <a:xfrm>
              <a:off x="2569468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145532" y="126876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7</a:t>
              </a:r>
            </a:p>
          </p:txBody>
        </p:sp>
      </p:grpSp>
      <p:grpSp>
        <p:nvGrpSpPr>
          <p:cNvPr id="24" name="Group 46"/>
          <p:cNvGrpSpPr/>
          <p:nvPr/>
        </p:nvGrpSpPr>
        <p:grpSpPr>
          <a:xfrm>
            <a:off x="4079193" y="1960964"/>
            <a:ext cx="2273903" cy="1107996"/>
            <a:chOff x="3901376" y="2104980"/>
            <a:chExt cx="2273903" cy="1107996"/>
          </a:xfrm>
        </p:grpSpPr>
        <p:pic>
          <p:nvPicPr>
            <p:cNvPr id="3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2248996"/>
              <a:ext cx="795536" cy="795536"/>
            </a:xfrm>
            <a:prstGeom prst="rect">
              <a:avLst/>
            </a:prstGeom>
            <a:noFill/>
          </p:spPr>
        </p:pic>
        <p:sp>
          <p:nvSpPr>
            <p:cNvPr id="34" name="Equal 33"/>
            <p:cNvSpPr/>
            <p:nvPr/>
          </p:nvSpPr>
          <p:spPr>
            <a:xfrm>
              <a:off x="4984944" y="232100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561008" y="2104980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8</a:t>
              </a:r>
            </a:p>
          </p:txBody>
        </p:sp>
        <p:pic>
          <p:nvPicPr>
            <p:cNvPr id="38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480888" y="2348880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25" name="Group 27"/>
          <p:cNvGrpSpPr/>
          <p:nvPr/>
        </p:nvGrpSpPr>
        <p:grpSpPr>
          <a:xfrm>
            <a:off x="4096333" y="1124744"/>
            <a:ext cx="2686368" cy="1107996"/>
            <a:chOff x="3918516" y="1268760"/>
            <a:chExt cx="2686368" cy="1107996"/>
          </a:xfrm>
        </p:grpSpPr>
        <p:sp>
          <p:nvSpPr>
            <p:cNvPr id="36" name="Equal 35"/>
            <p:cNvSpPr/>
            <p:nvPr/>
          </p:nvSpPr>
          <p:spPr>
            <a:xfrm>
              <a:off x="4984944" y="1484784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5561008" y="1268760"/>
              <a:ext cx="10438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11</a:t>
              </a:r>
            </a:p>
          </p:txBody>
        </p:sp>
        <p:pic>
          <p:nvPicPr>
            <p:cNvPr id="3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36872" y="1560632"/>
              <a:ext cx="648072" cy="704863"/>
            </a:xfrm>
            <a:prstGeom prst="rect">
              <a:avLst/>
            </a:prstGeom>
            <a:noFill/>
          </p:spPr>
        </p:pic>
        <p:pic>
          <p:nvPicPr>
            <p:cNvPr id="31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3918516" y="1484784"/>
              <a:ext cx="706388" cy="706388"/>
            </a:xfrm>
            <a:prstGeom prst="rect">
              <a:avLst/>
            </a:prstGeom>
            <a:noFill/>
          </p:spPr>
        </p:pic>
      </p:grpSp>
      <p:grpSp>
        <p:nvGrpSpPr>
          <p:cNvPr id="26" name="Group 59"/>
          <p:cNvGrpSpPr/>
          <p:nvPr/>
        </p:nvGrpSpPr>
        <p:grpSpPr>
          <a:xfrm>
            <a:off x="4079193" y="2880812"/>
            <a:ext cx="2722612" cy="1107996"/>
            <a:chOff x="3901376" y="3024828"/>
            <a:chExt cx="2722612" cy="1107996"/>
          </a:xfrm>
        </p:grpSpPr>
        <p:pic>
          <p:nvPicPr>
            <p:cNvPr id="2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336872" y="3288824"/>
              <a:ext cx="648072" cy="704863"/>
            </a:xfrm>
            <a:prstGeom prst="rect">
              <a:avLst/>
            </a:prstGeom>
            <a:noFill/>
          </p:spPr>
        </p:pic>
        <p:sp>
          <p:nvSpPr>
            <p:cNvPr id="32" name="Equal 31"/>
            <p:cNvSpPr/>
            <p:nvPr/>
          </p:nvSpPr>
          <p:spPr>
            <a:xfrm>
              <a:off x="4984944" y="3212976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580112" y="3024828"/>
              <a:ext cx="1043876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10</a:t>
              </a:r>
            </a:p>
          </p:txBody>
        </p:sp>
        <p:pic>
          <p:nvPicPr>
            <p:cNvPr id="40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901376" y="3209528"/>
              <a:ext cx="795536" cy="795536"/>
            </a:xfrm>
            <a:prstGeom prst="rect">
              <a:avLst/>
            </a:prstGeom>
            <a:noFill/>
          </p:spPr>
        </p:pic>
      </p:grpSp>
      <p:grpSp>
        <p:nvGrpSpPr>
          <p:cNvPr id="27" name="Group 78"/>
          <p:cNvGrpSpPr/>
          <p:nvPr/>
        </p:nvGrpSpPr>
        <p:grpSpPr>
          <a:xfrm>
            <a:off x="6563709" y="1960964"/>
            <a:ext cx="2328771" cy="1107996"/>
            <a:chOff x="6385892" y="2104980"/>
            <a:chExt cx="2328771" cy="1107996"/>
          </a:xfrm>
        </p:grpSpPr>
        <p:pic>
          <p:nvPicPr>
            <p:cNvPr id="41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6385892" y="2434580"/>
              <a:ext cx="706388" cy="706388"/>
            </a:xfrm>
            <a:prstGeom prst="rect">
              <a:avLst/>
            </a:prstGeom>
            <a:noFill/>
          </p:spPr>
        </p:pic>
        <p:grpSp>
          <p:nvGrpSpPr>
            <p:cNvPr id="28" name="Group 64"/>
            <p:cNvGrpSpPr/>
            <p:nvPr/>
          </p:nvGrpSpPr>
          <p:grpSpPr>
            <a:xfrm>
              <a:off x="6584776" y="2104980"/>
              <a:ext cx="2129887" cy="1107996"/>
              <a:chOff x="6584776" y="2104980"/>
              <a:chExt cx="2129887" cy="1107996"/>
            </a:xfrm>
          </p:grpSpPr>
          <p:pic>
            <p:nvPicPr>
              <p:cNvPr id="43" name="Picture 4"/>
              <p:cNvPicPr>
                <a:picLocks noChangeAspect="1" noChangeArrowheads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 bwMode="auto">
              <a:xfrm>
                <a:off x="6876256" y="2496736"/>
                <a:ext cx="648072" cy="704863"/>
              </a:xfrm>
              <a:prstGeom prst="rect">
                <a:avLst/>
              </a:prstGeom>
              <a:noFill/>
            </p:spPr>
          </p:pic>
          <p:pic>
            <p:nvPicPr>
              <p:cNvPr id="42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584776" y="2276872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44" name="Equal 43"/>
              <p:cNvSpPr/>
              <p:nvPr/>
            </p:nvSpPr>
            <p:spPr>
              <a:xfrm>
                <a:off x="7524328" y="2321004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TextBox 44"/>
              <p:cNvSpPr txBox="1"/>
              <p:nvPr/>
            </p:nvSpPr>
            <p:spPr>
              <a:xfrm>
                <a:off x="8100392" y="2104980"/>
                <a:ext cx="6142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/>
                  <a:t>0</a:t>
                </a:r>
              </a:p>
            </p:txBody>
          </p:sp>
        </p:grpSp>
      </p:grpSp>
      <p:cxnSp>
        <p:nvCxnSpPr>
          <p:cNvPr id="48" name="Straight Connector 47"/>
          <p:cNvCxnSpPr/>
          <p:nvPr/>
        </p:nvCxnSpPr>
        <p:spPr>
          <a:xfrm>
            <a:off x="-36512" y="4005064"/>
            <a:ext cx="9361040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6" name="Group 75"/>
          <p:cNvGrpSpPr/>
          <p:nvPr/>
        </p:nvGrpSpPr>
        <p:grpSpPr>
          <a:xfrm>
            <a:off x="2620888" y="3861048"/>
            <a:ext cx="4035896" cy="1107996"/>
            <a:chOff x="4421088" y="4005064"/>
            <a:chExt cx="4035896" cy="1107996"/>
          </a:xfrm>
        </p:grpSpPr>
        <p:pic>
          <p:nvPicPr>
            <p:cNvPr id="5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421088" y="4232464"/>
              <a:ext cx="648072" cy="704863"/>
            </a:xfrm>
            <a:prstGeom prst="rect">
              <a:avLst/>
            </a:prstGeom>
            <a:noFill/>
          </p:spPr>
        </p:pic>
        <p:grpSp>
          <p:nvGrpSpPr>
            <p:cNvPr id="47" name="Group 50"/>
            <p:cNvGrpSpPr/>
            <p:nvPr/>
          </p:nvGrpSpPr>
          <p:grpSpPr>
            <a:xfrm>
              <a:off x="6180732" y="4293096"/>
              <a:ext cx="1048668" cy="576064"/>
              <a:chOff x="3307308" y="1340768"/>
              <a:chExt cx="2088216" cy="1008112"/>
            </a:xfrm>
          </p:grpSpPr>
          <p:sp>
            <p:nvSpPr>
              <p:cNvPr id="52" name="Donut 51"/>
              <p:cNvSpPr/>
              <p:nvPr/>
            </p:nvSpPr>
            <p:spPr>
              <a:xfrm>
                <a:off x="3851920" y="1340768"/>
                <a:ext cx="936104" cy="1008112"/>
              </a:xfrm>
              <a:prstGeom prst="donut">
                <a:avLst>
                  <a:gd name="adj" fmla="val 12173"/>
                </a:avLst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Minus 52"/>
              <p:cNvSpPr/>
              <p:nvPr/>
            </p:nvSpPr>
            <p:spPr>
              <a:xfrm rot="18970558">
                <a:off x="3307308" y="1614417"/>
                <a:ext cx="2088216" cy="526338"/>
              </a:xfrm>
              <a:prstGeom prst="mathMinus">
                <a:avLst/>
              </a:prstGeom>
            </p:spPr>
            <p:style>
              <a:lnRef idx="2">
                <a:schemeClr val="accent4">
                  <a:shade val="50000"/>
                </a:schemeClr>
              </a:lnRef>
              <a:fillRef idx="1">
                <a:schemeClr val="accent4"/>
              </a:fillRef>
              <a:effectRef idx="0">
                <a:schemeClr val="accent4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54" name="Minus 53"/>
            <p:cNvSpPr/>
            <p:nvPr/>
          </p:nvSpPr>
          <p:spPr>
            <a:xfrm>
              <a:off x="5425752" y="4221088"/>
              <a:ext cx="720080" cy="648072"/>
            </a:xfrm>
            <a:prstGeom prst="mathMinus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Equal 54"/>
            <p:cNvSpPr/>
            <p:nvPr/>
          </p:nvSpPr>
          <p:spPr>
            <a:xfrm>
              <a:off x="7229400" y="4221088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7842713" y="4005064"/>
              <a:ext cx="614271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dirty="0"/>
                <a:t>5</a:t>
              </a:r>
            </a:p>
          </p:txBody>
        </p:sp>
      </p:grpSp>
      <p:grpSp>
        <p:nvGrpSpPr>
          <p:cNvPr id="49" name="Group 80"/>
          <p:cNvGrpSpPr/>
          <p:nvPr/>
        </p:nvGrpSpPr>
        <p:grpSpPr>
          <a:xfrm>
            <a:off x="2329408" y="4625260"/>
            <a:ext cx="4323928" cy="1107996"/>
            <a:chOff x="4129608" y="4769276"/>
            <a:chExt cx="4323928" cy="1107996"/>
          </a:xfrm>
        </p:grpSpPr>
        <p:pic>
          <p:nvPicPr>
            <p:cNvPr id="57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565104" y="5020464"/>
              <a:ext cx="648072" cy="704863"/>
            </a:xfrm>
            <a:prstGeom prst="rect">
              <a:avLst/>
            </a:prstGeom>
            <a:noFill/>
          </p:spPr>
        </p:pic>
        <p:grpSp>
          <p:nvGrpSpPr>
            <p:cNvPr id="51" name="Group 76"/>
            <p:cNvGrpSpPr/>
            <p:nvPr/>
          </p:nvGrpSpPr>
          <p:grpSpPr>
            <a:xfrm>
              <a:off x="4129608" y="4769276"/>
              <a:ext cx="4323928" cy="1107996"/>
              <a:chOff x="4129608" y="4769276"/>
              <a:chExt cx="4323928" cy="1107996"/>
            </a:xfrm>
          </p:grpSpPr>
          <p:pic>
            <p:nvPicPr>
              <p:cNvPr id="58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4129608" y="4941168"/>
                <a:ext cx="795536" cy="795536"/>
              </a:xfrm>
              <a:prstGeom prst="rect">
                <a:avLst/>
              </a:prstGeom>
              <a:noFill/>
            </p:spPr>
          </p:pic>
          <p:sp>
            <p:nvSpPr>
              <p:cNvPr id="59" name="Minus 58"/>
              <p:cNvSpPr/>
              <p:nvPr/>
            </p:nvSpPr>
            <p:spPr>
              <a:xfrm>
                <a:off x="5425752" y="5041052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1" name="Equal 60"/>
              <p:cNvSpPr/>
              <p:nvPr/>
            </p:nvSpPr>
            <p:spPr>
              <a:xfrm>
                <a:off x="7229400" y="5013176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TextBox 61"/>
              <p:cNvSpPr txBox="1"/>
              <p:nvPr/>
            </p:nvSpPr>
            <p:spPr>
              <a:xfrm>
                <a:off x="7839265" y="4769276"/>
                <a:ext cx="614271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/>
                  <a:t>4</a:t>
                </a:r>
              </a:p>
            </p:txBody>
          </p:sp>
          <p:pic>
            <p:nvPicPr>
              <p:cNvPr id="63" name="Picture 5" descr="C:\Documents and Settings\moranfe\Local Settings\Temporary Internet Files\Content.IE5\OTT7R8VF\MC900441708[1]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6221288" y="5013176"/>
                <a:ext cx="795536" cy="795536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60" name="Group 79"/>
          <p:cNvGrpSpPr/>
          <p:nvPr/>
        </p:nvGrpSpPr>
        <p:grpSpPr>
          <a:xfrm>
            <a:off x="2404864" y="5561364"/>
            <a:ext cx="4511606" cy="1107996"/>
            <a:chOff x="4205064" y="5705380"/>
            <a:chExt cx="4511606" cy="1107996"/>
          </a:xfrm>
        </p:grpSpPr>
        <p:pic>
          <p:nvPicPr>
            <p:cNvPr id="70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4705672" y="5960656"/>
              <a:ext cx="648072" cy="704863"/>
            </a:xfrm>
            <a:prstGeom prst="rect">
              <a:avLst/>
            </a:prstGeom>
            <a:noFill/>
          </p:spPr>
        </p:pic>
        <p:pic>
          <p:nvPicPr>
            <p:cNvPr id="71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403948" y="5791572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73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45832" y="5921404"/>
              <a:ext cx="795536" cy="795536"/>
            </a:xfrm>
            <a:prstGeom prst="rect">
              <a:avLst/>
            </a:prstGeom>
            <a:noFill/>
          </p:spPr>
        </p:pic>
        <p:grpSp>
          <p:nvGrpSpPr>
            <p:cNvPr id="80896" name="Group 77"/>
            <p:cNvGrpSpPr/>
            <p:nvPr/>
          </p:nvGrpSpPr>
          <p:grpSpPr>
            <a:xfrm>
              <a:off x="4205064" y="5705380"/>
              <a:ext cx="4511606" cy="1107996"/>
              <a:chOff x="4205064" y="5705380"/>
              <a:chExt cx="4511606" cy="1107996"/>
            </a:xfrm>
          </p:grpSpPr>
          <p:sp>
            <p:nvSpPr>
              <p:cNvPr id="66" name="Minus 65"/>
              <p:cNvSpPr/>
              <p:nvPr/>
            </p:nvSpPr>
            <p:spPr>
              <a:xfrm>
                <a:off x="5429200" y="5977156"/>
                <a:ext cx="720080" cy="648072"/>
              </a:xfrm>
              <a:prstGeom prst="mathMinus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7" name="Equal 66"/>
              <p:cNvSpPr/>
              <p:nvPr/>
            </p:nvSpPr>
            <p:spPr>
              <a:xfrm>
                <a:off x="7232848" y="5949280"/>
                <a:ext cx="648072" cy="720080"/>
              </a:xfrm>
              <a:prstGeom prst="mathEqual">
                <a:avLst/>
              </a:prstGeom>
            </p:spPr>
            <p:style>
              <a:lnRef idx="2">
                <a:schemeClr val="accent6">
                  <a:shade val="50000"/>
                </a:schemeClr>
              </a:lnRef>
              <a:fillRef idx="1">
                <a:schemeClr val="accent6"/>
              </a:fillRef>
              <a:effectRef idx="0">
                <a:schemeClr val="accent6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TextBox 67"/>
              <p:cNvSpPr txBox="1"/>
              <p:nvPr/>
            </p:nvSpPr>
            <p:spPr>
              <a:xfrm>
                <a:off x="7842713" y="5705380"/>
                <a:ext cx="873957" cy="11079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6600" dirty="0"/>
                  <a:t>-8</a:t>
                </a:r>
              </a:p>
            </p:txBody>
          </p:sp>
          <p:pic>
            <p:nvPicPr>
              <p:cNvPr id="72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4205064" y="5949280"/>
                <a:ext cx="706388" cy="706388"/>
              </a:xfrm>
              <a:prstGeom prst="rect">
                <a:avLst/>
              </a:prstGeom>
              <a:noFill/>
            </p:spPr>
          </p:pic>
          <p:pic>
            <p:nvPicPr>
              <p:cNvPr id="74" name="Picture 6" descr="C:\Documents and Settings\moranfe\Local Settings\Temporary Internet Files\Content.IE5\OTT7R8VF\MC900436906[1].png"/>
              <p:cNvPicPr>
                <a:picLocks noChangeAspect="1" noChangeArrowheads="1"/>
              </p:cNvPicPr>
              <p:nvPr/>
            </p:nvPicPr>
            <p:blipFill>
              <a:blip r:embed="rId4" cstate="print"/>
              <a:srcRect/>
              <a:stretch>
                <a:fillRect/>
              </a:stretch>
            </p:blipFill>
            <p:spPr bwMode="auto">
              <a:xfrm>
                <a:off x="6653336" y="6021288"/>
                <a:ext cx="706388" cy="706388"/>
              </a:xfrm>
              <a:prstGeom prst="rect">
                <a:avLst/>
              </a:prstGeom>
              <a:noFill/>
            </p:spPr>
          </p:pic>
        </p:grpSp>
      </p:grpSp>
      <p:grpSp>
        <p:nvGrpSpPr>
          <p:cNvPr id="80903" name="Group 159"/>
          <p:cNvGrpSpPr/>
          <p:nvPr/>
        </p:nvGrpSpPr>
        <p:grpSpPr>
          <a:xfrm>
            <a:off x="2627784" y="4625260"/>
            <a:ext cx="3603633" cy="1107996"/>
            <a:chOff x="2771800" y="4769276"/>
            <a:chExt cx="3603633" cy="1107996"/>
          </a:xfrm>
        </p:grpSpPr>
        <p:sp>
          <p:nvSpPr>
            <p:cNvPr id="101" name="TextBox 100"/>
            <p:cNvSpPr txBox="1"/>
            <p:nvPr/>
          </p:nvSpPr>
          <p:spPr>
            <a:xfrm>
              <a:off x="2771800" y="4769276"/>
              <a:ext cx="729687" cy="110799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6600" i="1" dirty="0"/>
                <a:t>N</a:t>
              </a:r>
            </a:p>
          </p:txBody>
        </p:sp>
        <p:sp>
          <p:nvSpPr>
            <p:cNvPr id="110" name="Equal 109"/>
            <p:cNvSpPr/>
            <p:nvPr/>
          </p:nvSpPr>
          <p:spPr>
            <a:xfrm>
              <a:off x="3501487" y="4950375"/>
              <a:ext cx="648072" cy="720080"/>
            </a:xfrm>
            <a:prstGeom prst="mathEqual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tx1"/>
                </a:solidFill>
              </a:endParaRPr>
            </a:p>
          </p:txBody>
        </p:sp>
        <p:sp>
          <p:nvSpPr>
            <p:cNvPr id="159" name="Left Brace 158"/>
            <p:cNvSpPr/>
            <p:nvPr/>
          </p:nvSpPr>
          <p:spPr>
            <a:xfrm>
              <a:off x="4280735" y="49619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67" name="Picture 6" descr="C:\Documents and Settings\moranfe\Local Settings\Temporary Internet Files\Content.IE5\OTT7R8VF\MC900436906[1].png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4355976" y="4961968"/>
              <a:ext cx="706388" cy="706388"/>
            </a:xfrm>
            <a:prstGeom prst="rect">
              <a:avLst/>
            </a:prstGeom>
            <a:noFill/>
          </p:spPr>
        </p:pic>
        <p:pic>
          <p:nvPicPr>
            <p:cNvPr id="168" name="Picture 5" descr="C:\Documents and Settings\moranfe\Local Settings\Temporary Internet Files\Content.IE5\OTT7R8VF\MC900441708[1]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833417" y="4893588"/>
              <a:ext cx="795536" cy="795536"/>
            </a:xfrm>
            <a:prstGeom prst="rect">
              <a:avLst/>
            </a:prstGeom>
            <a:noFill/>
          </p:spPr>
        </p:pic>
        <p:pic>
          <p:nvPicPr>
            <p:cNvPr id="169" name="Picture 4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 bwMode="auto">
            <a:xfrm>
              <a:off x="5481489" y="5002875"/>
              <a:ext cx="648072" cy="704863"/>
            </a:xfrm>
            <a:prstGeom prst="rect">
              <a:avLst/>
            </a:prstGeom>
            <a:noFill/>
          </p:spPr>
        </p:pic>
        <p:sp>
          <p:nvSpPr>
            <p:cNvPr id="170" name="Left Brace 169"/>
            <p:cNvSpPr/>
            <p:nvPr/>
          </p:nvSpPr>
          <p:spPr>
            <a:xfrm flipH="1">
              <a:off x="6156176" y="4941168"/>
              <a:ext cx="219257" cy="699280"/>
            </a:xfrm>
            <a:prstGeom prst="leftBrace">
              <a:avLst/>
            </a:prstGeom>
            <a:ln w="76200" cmpd="sng">
              <a:solidFill>
                <a:schemeClr val="accent6"/>
              </a:solidFill>
            </a:ln>
            <a:effectLst>
              <a:glow rad="63500">
                <a:srgbClr val="B66D31"/>
              </a:glow>
              <a:softEdge rad="0"/>
            </a:effectLst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17342351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7" dur="10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1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28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1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8" presetClass="entr" presetSubtype="3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4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9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3" dur="500"/>
                                        <p:tgtEl>
                                          <p:spTgt spid="8090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0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500"/>
                            </p:stCondLst>
                            <p:childTnLst>
                              <p:par>
                                <p:cTn id="46" presetID="8" presetClass="entr" presetSubtype="3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48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3" dur="10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58" dur="1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682" name="Rectangle 2"/>
          <p:cNvSpPr>
            <a:spLocks noGrp="1" noChangeArrowheads="1"/>
          </p:cNvSpPr>
          <p:nvPr>
            <p:ph type="title"/>
          </p:nvPr>
        </p:nvSpPr>
        <p:spPr>
          <a:xfrm>
            <a:off x="446856" y="269776"/>
            <a:ext cx="8229600" cy="1143000"/>
          </a:xfrm>
        </p:spPr>
        <p:txBody>
          <a:bodyPr/>
          <a:lstStyle/>
          <a:p>
            <a:r>
              <a:rPr lang="en-US" altLang="en-US" dirty="0"/>
              <a:t>Submodular Optimization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539552" y="1340768"/>
            <a:ext cx="8280920" cy="2180133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u="sng" dirty="0" err="1"/>
              <a:t>Submodular</a:t>
            </a:r>
            <a:r>
              <a:rPr lang="en-US" sz="2400" u="sng" dirty="0"/>
              <a:t> functions can be found in: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 err="1"/>
              <a:t>Combinatorics</a:t>
            </a:r>
            <a:endParaRPr lang="en-US" sz="2400" dirty="0">
              <a:sym typeface="Wingdings" pitchFamily="2" charset="2"/>
            </a:endParaRP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Machine Learning</a:t>
            </a:r>
          </a:p>
        </p:txBody>
      </p:sp>
      <p:sp>
        <p:nvSpPr>
          <p:cNvPr id="23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6248" y="6356350"/>
            <a:ext cx="2133600" cy="365125"/>
          </a:xfrm>
        </p:spPr>
        <p:txBody>
          <a:bodyPr/>
          <a:lstStyle/>
          <a:p>
            <a:fld id="{6D6A4B56-60CD-4619-9AC4-C81993084640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4" name="Rectangle 23"/>
          <p:cNvSpPr/>
          <p:nvPr/>
        </p:nvSpPr>
        <p:spPr>
          <a:xfrm>
            <a:off x="5148064" y="1844824"/>
            <a:ext cx="36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Image Processing</a:t>
            </a:r>
          </a:p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Algorithmic Game Theory</a:t>
            </a:r>
          </a:p>
        </p:txBody>
      </p:sp>
      <p:grpSp>
        <p:nvGrpSpPr>
          <p:cNvPr id="29" name="Group 28"/>
          <p:cNvGrpSpPr/>
          <p:nvPr/>
        </p:nvGrpSpPr>
        <p:grpSpPr>
          <a:xfrm>
            <a:off x="4427984" y="2708920"/>
            <a:ext cx="144016" cy="720080"/>
            <a:chOff x="4644008" y="5517232"/>
            <a:chExt cx="144016" cy="720080"/>
          </a:xfrm>
        </p:grpSpPr>
        <p:sp>
          <p:nvSpPr>
            <p:cNvPr id="26" name="Oval 25"/>
            <p:cNvSpPr/>
            <p:nvPr/>
          </p:nvSpPr>
          <p:spPr>
            <a:xfrm>
              <a:off x="4644008" y="5517232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7" name="Oval 26"/>
            <p:cNvSpPr/>
            <p:nvPr/>
          </p:nvSpPr>
          <p:spPr>
            <a:xfrm>
              <a:off x="4644008" y="5805264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8" name="Oval 27"/>
            <p:cNvSpPr/>
            <p:nvPr/>
          </p:nvSpPr>
          <p:spPr>
            <a:xfrm>
              <a:off x="4644008" y="6093296"/>
              <a:ext cx="144016" cy="144016"/>
            </a:xfrm>
            <a:prstGeom prst="ellipse">
              <a:avLst/>
            </a:prstGeom>
          </p:spPr>
          <p:style>
            <a:lnRef idx="2">
              <a:schemeClr val="accent6">
                <a:shade val="50000"/>
              </a:schemeClr>
            </a:lnRef>
            <a:fillRef idx="1">
              <a:schemeClr val="accent6"/>
            </a:fillRef>
            <a:effectRef idx="0">
              <a:schemeClr val="accent6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20" name="Picture 4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92280" y="275914"/>
            <a:ext cx="1872208" cy="1208870"/>
          </a:xfrm>
          <a:prstGeom prst="rect">
            <a:avLst/>
          </a:prstGeom>
          <a:noFill/>
        </p:spPr>
      </p:pic>
      <p:sp>
        <p:nvSpPr>
          <p:cNvPr id="12" name="Rounded Rectangle 11"/>
          <p:cNvSpPr/>
          <p:nvPr/>
        </p:nvSpPr>
        <p:spPr>
          <a:xfrm>
            <a:off x="539552" y="3645024"/>
            <a:ext cx="8280920" cy="2952328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233363" indent="-233363" algn="just">
              <a:buFont typeface="Arial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Motivates the optimization of submodular functions subject to various constraints.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Generalizes classical problems (such as Max </a:t>
            </a:r>
            <a:r>
              <a:rPr lang="en-US" sz="2400" dirty="0" err="1">
                <a:sym typeface="Wingdings" pitchFamily="2" charset="2"/>
              </a:rPr>
              <a:t>DiCut</a:t>
            </a:r>
            <a:r>
              <a:rPr lang="en-US" sz="2400" dirty="0">
                <a:sym typeface="Wingdings" pitchFamily="2" charset="2"/>
              </a:rPr>
              <a:t> and Max </a:t>
            </a:r>
            <a:r>
              <a:rPr lang="en-US" sz="2400" i="1" dirty="0">
                <a:sym typeface="Wingdings" pitchFamily="2" charset="2"/>
              </a:rPr>
              <a:t>k</a:t>
            </a:r>
            <a:r>
              <a:rPr lang="en-US" sz="2400" dirty="0">
                <a:sym typeface="Wingdings" pitchFamily="2" charset="2"/>
              </a:rPr>
              <a:t>-cover).</a:t>
            </a:r>
          </a:p>
          <a:p>
            <a:pPr marL="800100" lvl="1" indent="-342900" algn="just"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Many practical applications.</a:t>
            </a:r>
          </a:p>
          <a:p>
            <a:pPr lvl="1" algn="just"/>
            <a:endParaRPr lang="en-US" sz="1200" dirty="0">
              <a:sym typeface="Wingdings" pitchFamily="2" charset="2"/>
            </a:endParaRP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In this talk, we only consider maximization of non-negative monotone submodular functions.</a:t>
            </a:r>
          </a:p>
        </p:txBody>
      </p:sp>
      <p:sp>
        <p:nvSpPr>
          <p:cNvPr id="13" name="Cloud Callout 12"/>
          <p:cNvSpPr/>
          <p:nvPr/>
        </p:nvSpPr>
        <p:spPr>
          <a:xfrm>
            <a:off x="867616" y="4585755"/>
            <a:ext cx="5688632" cy="1080120"/>
          </a:xfrm>
          <a:prstGeom prst="cloudCallout">
            <a:avLst>
              <a:gd name="adj1" fmla="val -24687"/>
              <a:gd name="adj2" fmla="val 103338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just"/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) ≤ </a:t>
            </a:r>
            <a:r>
              <a:rPr lang="en-US" sz="2400" i="1" dirty="0">
                <a:sym typeface="Symbol"/>
              </a:rPr>
              <a:t>f</a:t>
            </a:r>
            <a:r>
              <a:rPr lang="en-US" sz="2400" dirty="0">
                <a:sym typeface="Symbol"/>
              </a:rPr>
              <a:t>(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)	∀ </a:t>
            </a:r>
            <a:r>
              <a:rPr lang="en-US" sz="2400" i="1" dirty="0">
                <a:sym typeface="Symbol"/>
              </a:rPr>
              <a:t>A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>
                <a:sym typeface="Symbol"/>
              </a:rPr>
              <a:t>B</a:t>
            </a:r>
            <a:r>
              <a:rPr lang="en-US" sz="2400" dirty="0">
                <a:sym typeface="Symbol"/>
              </a:rPr>
              <a:t>  </a:t>
            </a:r>
            <a:r>
              <a:rPr lang="en-US" sz="2400" i="1" dirty="0">
                <a:sym typeface="Symbol"/>
              </a:rPr>
              <a:t>N.</a:t>
            </a:r>
            <a:endParaRPr lang="en-US" sz="2400" dirty="0">
              <a:sym typeface="Symbol"/>
            </a:endParaRPr>
          </a:p>
        </p:txBody>
      </p:sp>
    </p:spTree>
    <p:extLst>
      <p:ext uri="{BB962C8B-B14F-4D97-AF65-F5344CB8AC3E}">
        <p14:creationId xmlns:p14="http://schemas.microsoft.com/office/powerpoint/2010/main" val="24424433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2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8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out)">
                                      <p:cBhvr>
                                        <p:cTn id="35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0" dur="500"/>
                                        <p:tgtEl>
                                          <p:spTgt spid="12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8" dur="50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uiExpand="1" build="allAtOnce" animBg="1"/>
      <p:bldP spid="12" grpId="0" build="allAtOnce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Multilinear Relaxation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Rounded Rectangle 5"/>
          <p:cNvSpPr/>
          <p:nvPr/>
        </p:nvSpPr>
        <p:spPr>
          <a:xfrm>
            <a:off x="492846" y="1484784"/>
            <a:ext cx="3791122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/>
              <a:t>In the Linear World</a:t>
            </a: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Solve a linear program relaxation.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Round the solution.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65258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/>
              <a:t>max	</a:t>
            </a:r>
            <a:r>
              <a:rPr lang="en-US" sz="2400" i="1" dirty="0"/>
              <a:t>w </a:t>
            </a:r>
            <a:r>
              <a:rPr lang="en-US" sz="2400" dirty="0"/>
              <a:t>∙ </a:t>
            </a:r>
            <a:r>
              <a:rPr lang="en-US" sz="2400" i="1" dirty="0"/>
              <a:t>x</a:t>
            </a:r>
          </a:p>
          <a:p>
            <a:pPr>
              <a:tabLst>
                <a:tab pos="796925" algn="l"/>
              </a:tabLst>
            </a:pPr>
            <a:r>
              <a:rPr lang="en-US" sz="2400" dirty="0" err="1"/>
              <a:t>s.t.</a:t>
            </a:r>
            <a:r>
              <a:rPr lang="en-US" sz="2400" dirty="0"/>
              <a:t>	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8" name="Cloud Callout 7"/>
          <p:cNvSpPr/>
          <p:nvPr/>
        </p:nvSpPr>
        <p:spPr>
          <a:xfrm>
            <a:off x="827584" y="3861048"/>
            <a:ext cx="6624736" cy="1584176"/>
          </a:xfrm>
          <a:prstGeom prst="cloudCallout">
            <a:avLst>
              <a:gd name="adj1" fmla="val -20359"/>
              <a:gd name="adj2" fmla="val -88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r>
              <a:rPr lang="en-US" sz="2400" dirty="0"/>
              <a:t>Linear extension of the objective: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n-US" sz="2400" dirty="0"/>
              <a:t>Agrees with the objective on integral vectors.</a:t>
            </a:r>
          </a:p>
        </p:txBody>
      </p:sp>
      <p:sp>
        <p:nvSpPr>
          <p:cNvPr id="9" name="Curved Up Arrow 8"/>
          <p:cNvSpPr/>
          <p:nvPr/>
        </p:nvSpPr>
        <p:spPr>
          <a:xfrm>
            <a:off x="1907704" y="4797152"/>
            <a:ext cx="5688632" cy="1559198"/>
          </a:xfrm>
          <a:prstGeom prst="curvedUp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932040" y="1485438"/>
            <a:ext cx="3791122" cy="302433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/>
              <a:t>In the Submodular World</a:t>
            </a: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Solve a relaxation.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Round the solution.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29754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/>
              <a:t>max	</a:t>
            </a:r>
            <a:endParaRPr lang="en-US" sz="2400" i="1" dirty="0"/>
          </a:p>
          <a:p>
            <a:pPr>
              <a:tabLst>
                <a:tab pos="796925" algn="l"/>
              </a:tabLst>
            </a:pPr>
            <a:r>
              <a:rPr lang="en-US" sz="2400" dirty="0" err="1"/>
              <a:t>s.t.</a:t>
            </a:r>
            <a:r>
              <a:rPr lang="en-US" sz="2400" dirty="0"/>
              <a:t>	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16" name="TextBox 15"/>
          <p:cNvSpPr txBox="1"/>
          <p:nvPr/>
        </p:nvSpPr>
        <p:spPr>
          <a:xfrm>
            <a:off x="6029754" y="2852936"/>
            <a:ext cx="163859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tabLst>
                <a:tab pos="796925" algn="l"/>
              </a:tabLst>
            </a:pPr>
            <a:r>
              <a:rPr lang="en-US" sz="2400" dirty="0"/>
              <a:t>max	</a:t>
            </a:r>
            <a:r>
              <a:rPr lang="en-US" sz="2400" i="1" dirty="0"/>
              <a:t>F</a:t>
            </a:r>
            <a:r>
              <a:rPr lang="en-US" sz="2400" dirty="0"/>
              <a:t>(</a:t>
            </a:r>
            <a:r>
              <a:rPr lang="en-US" sz="2400" i="1" dirty="0"/>
              <a:t>x</a:t>
            </a:r>
            <a:r>
              <a:rPr lang="en-US" sz="2400" dirty="0"/>
              <a:t>)</a:t>
            </a:r>
            <a:endParaRPr lang="en-US" sz="2400" i="1" dirty="0"/>
          </a:p>
          <a:p>
            <a:pPr>
              <a:tabLst>
                <a:tab pos="796925" algn="l"/>
              </a:tabLst>
            </a:pPr>
            <a:r>
              <a:rPr lang="en-US" sz="2400" dirty="0" err="1"/>
              <a:t>s.t.</a:t>
            </a:r>
            <a:r>
              <a:rPr lang="en-US" sz="2400" dirty="0"/>
              <a:t>	</a:t>
            </a:r>
            <a:r>
              <a:rPr lang="en-US" sz="2400" i="1" dirty="0"/>
              <a:t>x</a:t>
            </a:r>
            <a:r>
              <a:rPr lang="en-US" sz="2400" dirty="0"/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P</a:t>
            </a:r>
            <a:endParaRPr lang="en-US" sz="2400" dirty="0"/>
          </a:p>
        </p:txBody>
      </p:sp>
      <p:sp>
        <p:nvSpPr>
          <p:cNvPr id="17" name="Rounded Rectangle 16"/>
          <p:cNvSpPr/>
          <p:nvPr/>
        </p:nvSpPr>
        <p:spPr>
          <a:xfrm>
            <a:off x="4932040" y="1484784"/>
            <a:ext cx="3791122" cy="3024336"/>
          </a:xfrm>
          <a:prstGeom prst="roundRect">
            <a:avLst/>
          </a:prstGeom>
          <a:noFill/>
          <a:ln>
            <a:noFill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endParaRPr lang="en-US" sz="2400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Solve a multilinear relaxation.</a:t>
            </a:r>
          </a:p>
          <a:p>
            <a:endParaRPr lang="en-US" sz="2400" dirty="0">
              <a:sym typeface="Wingdings" pitchFamily="2" charset="2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5724128" y="3636924"/>
            <a:ext cx="3203671" cy="820116"/>
          </a:xfrm>
          <a:prstGeom prst="cloudCallout">
            <a:avLst>
              <a:gd name="adj1" fmla="val -4368"/>
              <a:gd name="adj2" fmla="val -88863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The multilinear extension</a:t>
            </a:r>
          </a:p>
        </p:txBody>
      </p:sp>
      <p:sp>
        <p:nvSpPr>
          <p:cNvPr id="19" name="Rounded Rectangle 18"/>
          <p:cNvSpPr/>
          <p:nvPr/>
        </p:nvSpPr>
        <p:spPr>
          <a:xfrm>
            <a:off x="645246" y="4581128"/>
            <a:ext cx="8077916" cy="2046749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u="sng" dirty="0"/>
              <a:t>The Multilinear Extension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Given a vector </a:t>
            </a:r>
            <a:r>
              <a:rPr lang="en-US" sz="2400" i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 [0, 1]</a:t>
            </a:r>
            <a:r>
              <a:rPr lang="en-US" sz="2400" i="1" baseline="30000" dirty="0">
                <a:sym typeface="Symbol" panose="05050102010706020507" pitchFamily="18" charset="2"/>
              </a:rPr>
              <a:t>N</a:t>
            </a:r>
            <a:r>
              <a:rPr lang="en-US" sz="2400" i="1" dirty="0">
                <a:sym typeface="Symbol" panose="05050102010706020507" pitchFamily="18" charset="2"/>
              </a:rPr>
              <a:t>,</a:t>
            </a:r>
            <a:endParaRPr lang="en-US" sz="2400" i="1" dirty="0">
              <a:sym typeface="Wingdings" pitchFamily="2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) is the expected value of </a:t>
            </a: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on a random set </a:t>
            </a:r>
            <a:r>
              <a:rPr lang="en-US" sz="2400" i="1" dirty="0">
                <a:sym typeface="Wingdings" pitchFamily="2" charset="2"/>
              </a:rPr>
              <a:t>R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) containing each element </a:t>
            </a:r>
            <a:r>
              <a:rPr lang="en-US" sz="2400" i="1" dirty="0">
                <a:sym typeface="Wingdings" pitchFamily="2" charset="2"/>
              </a:rPr>
              <a:t>u</a:t>
            </a:r>
            <a:r>
              <a:rPr lang="en-US" sz="2400" dirty="0" smtClean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N</a:t>
            </a:r>
            <a:r>
              <a:rPr lang="en-US" sz="2400" dirty="0">
                <a:sym typeface="Symbol" panose="05050102010706020507" pitchFamily="18" charset="2"/>
              </a:rPr>
              <a:t> with probability </a:t>
            </a:r>
            <a:r>
              <a:rPr lang="en-US" sz="2400" i="1" dirty="0" err="1" smtClean="0">
                <a:sym typeface="Symbol" panose="05050102010706020507" pitchFamily="18" charset="2"/>
              </a:rPr>
              <a:t>x</a:t>
            </a:r>
            <a:r>
              <a:rPr lang="en-US" sz="2400" i="1" baseline="-25000" dirty="0" err="1">
                <a:sym typeface="Symbol" panose="05050102010706020507" pitchFamily="18" charset="2"/>
              </a:rPr>
              <a:t>u</a:t>
            </a:r>
            <a:r>
              <a:rPr lang="en-US" sz="2400" dirty="0" smtClean="0">
                <a:sym typeface="Symbol" panose="05050102010706020507" pitchFamily="18" charset="2"/>
              </a:rPr>
              <a:t>, </a:t>
            </a:r>
            <a:r>
              <a:rPr lang="en-US" sz="2400" dirty="0">
                <a:sym typeface="Symbol" panose="05050102010706020507" pitchFamily="18" charset="2"/>
              </a:rPr>
              <a:t>independently.</a:t>
            </a:r>
            <a:endParaRPr lang="en-US" sz="2400" dirty="0">
              <a:sym typeface="Wingdings" pitchFamily="2" charset="2"/>
            </a:endParaRPr>
          </a:p>
        </p:txBody>
      </p:sp>
      <p:sp>
        <p:nvSpPr>
          <p:cNvPr id="20" name="Cloud Callout 19"/>
          <p:cNvSpPr/>
          <p:nvPr/>
        </p:nvSpPr>
        <p:spPr>
          <a:xfrm>
            <a:off x="2771800" y="3616996"/>
            <a:ext cx="3465375" cy="820116"/>
          </a:xfrm>
          <a:prstGeom prst="cloudCallout">
            <a:avLst>
              <a:gd name="adj1" fmla="val -4368"/>
              <a:gd name="adj2" fmla="val 8503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It is a multilinear function…</a:t>
            </a:r>
          </a:p>
        </p:txBody>
      </p:sp>
      <p:sp>
        <p:nvSpPr>
          <p:cNvPr id="21" name="Rounded Rectangle 61">
            <a:extLst>
              <a:ext uri="{FF2B5EF4-FFF2-40B4-BE49-F238E27FC236}">
                <a16:creationId xmlns:a16="http://schemas.microsoft.com/office/drawing/2014/main" id="{9411E3FD-102B-46CB-B874-C792EBFD4C30}"/>
              </a:ext>
            </a:extLst>
          </p:cNvPr>
          <p:cNvSpPr/>
          <p:nvPr/>
        </p:nvSpPr>
        <p:spPr bwMode="auto">
          <a:xfrm>
            <a:off x="539552" y="1412775"/>
            <a:ext cx="8208914" cy="1747829"/>
          </a:xfrm>
          <a:prstGeom prst="roundRect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 err="1">
                <a:sym typeface="Symbol"/>
              </a:rPr>
              <a:t>Sumodular</a:t>
            </a:r>
            <a:r>
              <a:rPr lang="en-US" sz="2400" dirty="0">
                <a:sym typeface="Symbol"/>
              </a:rPr>
              <a:t> maximization problems are discrete.</a:t>
            </a:r>
          </a:p>
          <a:p>
            <a:pPr marL="228600" indent="-228600">
              <a:spcAft>
                <a:spcPct val="30000"/>
              </a:spcAft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chemeClr val="tx1"/>
                </a:solidFill>
                <a:cs typeface="Arial" pitchFamily="34" charset="0"/>
                <a:sym typeface="Symbol"/>
              </a:rPr>
              <a:t>Nevertheless, many state of the art algorithms for </a:t>
            </a:r>
            <a:r>
              <a:rPr lang="en-US" sz="2400" dirty="0" smtClean="0">
                <a:solidFill>
                  <a:schemeClr val="tx1"/>
                </a:solidFill>
                <a:cs typeface="Arial" pitchFamily="34" charset="0"/>
                <a:sym typeface="Symbol"/>
              </a:rPr>
              <a:t>them </a:t>
            </a:r>
            <a:r>
              <a:rPr lang="en-US" sz="2400" dirty="0">
                <a:solidFill>
                  <a:schemeClr val="tx1"/>
                </a:solidFill>
                <a:cs typeface="Arial" pitchFamily="34" charset="0"/>
                <a:sym typeface="Symbol"/>
              </a:rPr>
              <a:t>make use of a continuous relaxation (in the same way LPs are often used in combinatorial algorithms).</a:t>
            </a:r>
            <a:endParaRPr lang="en-US" sz="2400" dirty="0">
              <a:solidFill>
                <a:schemeClr val="tx1"/>
              </a:solidFill>
              <a:cs typeface="Arial" pitchFamily="34" charset="0"/>
            </a:endParaRPr>
          </a:p>
        </p:txBody>
      </p:sp>
      <p:pic>
        <p:nvPicPr>
          <p:cNvPr id="5" name="Picture 1" descr="C:\Documents and Settings\moranfe\Local Settings\Temporary Internet Files\Content.IE5\A530W8KT\MC900230558[1].wm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948264" y="274638"/>
            <a:ext cx="1763511" cy="1518469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2310866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5" dur="500"/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"/>
                            </p:stCondLst>
                            <p:childTnLst>
                              <p:par>
                                <p:cTn id="28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000"/>
                            </p:stCondLst>
                            <p:childTnLst>
                              <p:par>
                                <p:cTn id="4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7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0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500"/>
                            </p:stCondLst>
                            <p:childTnLst>
                              <p:par>
                                <p:cTn id="8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3" dur="5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8" dur="500"/>
                                        <p:tgtEl>
                                          <p:spTgt spid="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3" dur="500"/>
                                        <p:tgtEl>
                                          <p:spTgt spid="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8" dur="500"/>
                                        <p:tgtEl>
                                          <p:spTgt spid="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 animBg="1"/>
      <p:bldP spid="8" grpId="1" animBg="1"/>
      <p:bldP spid="9" grpId="0" animBg="1"/>
      <p:bldP spid="14" grpId="0" animBg="1"/>
      <p:bldP spid="15" grpId="0"/>
      <p:bldP spid="16" grpId="0"/>
      <p:bldP spid="17" grpId="0"/>
      <p:bldP spid="18" grpId="0" animBg="1"/>
      <p:bldP spid="18" grpId="1" animBg="1"/>
      <p:bldP spid="19" grpId="0" animBg="1"/>
      <p:bldP spid="20" grpId="0" animBg="1"/>
      <p:bldP spid="21" grpId="0" uiExpand="1" build="allAtOnce" animBg="1"/>
      <p:bldP spid="21" grpId="1" build="allAtOnce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Continuous Greedy</a:t>
            </a:r>
            <a:r>
              <a:rPr lang="en-US" sz="2800" dirty="0"/>
              <a:t> </a:t>
            </a:r>
            <a:r>
              <a:rPr lang="en-US" sz="2400" dirty="0"/>
              <a:t>[</a:t>
            </a:r>
            <a:r>
              <a:rPr lang="en-US" sz="2400" dirty="0" err="1"/>
              <a:t>Calinescu</a:t>
            </a:r>
            <a:r>
              <a:rPr lang="en-US" sz="2400" dirty="0"/>
              <a:t> et al. 2011]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5" name="Rounded Rectangle 14"/>
          <p:cNvSpPr/>
          <p:nvPr/>
        </p:nvSpPr>
        <p:spPr>
          <a:xfrm>
            <a:off x="457200" y="1556792"/>
            <a:ext cx="8255618" cy="504056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The first algorithm for (approximately) solving the multilinear relaxation</a:t>
            </a:r>
            <a:endParaRPr lang="he-IL" sz="2400" dirty="0">
              <a:sym typeface="Wingdings" pitchFamily="2" charset="2"/>
            </a:endParaRPr>
          </a:p>
          <a:p>
            <a:pPr algn="just"/>
            <a:endParaRPr lang="he-IL" sz="2400" b="1" u="sng" dirty="0">
              <a:sym typeface="Wingdings" pitchFamily="2" charset="2"/>
            </a:endParaRPr>
          </a:p>
          <a:p>
            <a:pPr algn="just"/>
            <a:r>
              <a:rPr lang="en-US" sz="2400" b="1" u="sng" dirty="0">
                <a:sym typeface="Wingdings" pitchFamily="2" charset="2"/>
              </a:rPr>
              <a:t>Description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Start at the point 0.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089525" algn="l"/>
                <a:tab pos="5943600" algn="l"/>
                <a:tab pos="7772400" algn="l"/>
              </a:tabLst>
            </a:pPr>
            <a:r>
              <a:rPr lang="en-US" sz="2400" dirty="0">
                <a:sym typeface="Wingdings" pitchFamily="2" charset="2"/>
              </a:rPr>
              <a:t>At every time between [0, 1],                                                      make a small step by adding                                                        an infinitesimal fraction </a:t>
            </a:r>
            <a:r>
              <a:rPr lang="en-US" sz="2400" dirty="0" smtClean="0">
                <a:sym typeface="Wingdings" pitchFamily="2" charset="2"/>
              </a:rPr>
              <a:t>of some                                           </a:t>
            </a:r>
            <a:r>
              <a:rPr lang="en-US" sz="2400" dirty="0">
                <a:sym typeface="Wingdings" pitchFamily="2" charset="2"/>
              </a:rPr>
              <a:t>vector </a:t>
            </a:r>
            <a:r>
              <a:rPr lang="en-US" sz="2400" i="1" dirty="0">
                <a:sym typeface="Wingdings" pitchFamily="2" charset="2"/>
              </a:rPr>
              <a:t>x</a:t>
            </a:r>
            <a:r>
              <a:rPr lang="en-US" sz="2400" dirty="0">
                <a:sym typeface="Wingdings" pitchFamily="2" charset="2"/>
              </a:rPr>
              <a:t> </a:t>
            </a:r>
            <a:r>
              <a:rPr lang="en-US" sz="2400" dirty="0">
                <a:sym typeface="Symbol" panose="05050102010706020507" pitchFamily="18" charset="2"/>
              </a:rPr>
              <a:t> </a:t>
            </a:r>
            <a:r>
              <a:rPr lang="en-US" sz="2400" i="1" dirty="0">
                <a:sym typeface="Symbol" panose="05050102010706020507" pitchFamily="18" charset="2"/>
              </a:rPr>
              <a:t>P.</a:t>
            </a:r>
          </a:p>
          <a:p>
            <a:pPr marL="342900" indent="-342900">
              <a:buFont typeface="Arial" panose="020B0604020202020204" pitchFamily="34" charset="0"/>
              <a:buChar char="•"/>
              <a:tabLst>
                <a:tab pos="5089525" algn="l"/>
                <a:tab pos="5943600" algn="l"/>
                <a:tab pos="7772400" algn="l"/>
              </a:tabLst>
            </a:pPr>
            <a:r>
              <a:rPr lang="en-US" sz="2400" dirty="0">
                <a:sym typeface="Symbol" panose="05050102010706020507" pitchFamily="18" charset="2"/>
              </a:rPr>
              <a:t>The vector </a:t>
            </a:r>
            <a:r>
              <a:rPr lang="en-US" sz="2400" i="1" dirty="0">
                <a:sym typeface="Symbol" panose="05050102010706020507" pitchFamily="18" charset="2"/>
              </a:rPr>
              <a:t>x</a:t>
            </a:r>
            <a:r>
              <a:rPr lang="en-US" sz="2400" dirty="0">
                <a:sym typeface="Symbol" panose="05050102010706020507" pitchFamily="18" charset="2"/>
              </a:rPr>
              <a:t> chosen is the                                                  vector yielding the maximum                             improvement.</a:t>
            </a:r>
            <a:endParaRPr lang="en-US" sz="2400" dirty="0">
              <a:sym typeface="Wingdings" pitchFamily="2" charset="2"/>
            </a:endParaRPr>
          </a:p>
        </p:txBody>
      </p:sp>
      <p:grpSp>
        <p:nvGrpSpPr>
          <p:cNvPr id="48" name="Group 47"/>
          <p:cNvGrpSpPr/>
          <p:nvPr/>
        </p:nvGrpSpPr>
        <p:grpSpPr>
          <a:xfrm>
            <a:off x="6804248" y="260648"/>
            <a:ext cx="1872208" cy="1512168"/>
            <a:chOff x="6228184" y="404639"/>
            <a:chExt cx="2304256" cy="1800250"/>
          </a:xfrm>
        </p:grpSpPr>
        <p:pic>
          <p:nvPicPr>
            <p:cNvPr id="44" name="Picture 43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40000"/>
            </a:blip>
            <a:srcRect/>
            <a:stretch>
              <a:fillRect/>
            </a:stretch>
          </p:blipFill>
          <p:spPr bwMode="auto">
            <a:xfrm>
              <a:off x="6228184" y="404664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5" name="Picture 44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30000"/>
            </a:blip>
            <a:srcRect/>
            <a:stretch>
              <a:fillRect/>
            </a:stretch>
          </p:blipFill>
          <p:spPr bwMode="auto">
            <a:xfrm>
              <a:off x="6438900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6" name="Picture 45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6654303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47" name="Picture 46" descr="MCBD07032_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70327" y="404639"/>
              <a:ext cx="1662113" cy="1800225"/>
            </a:xfrm>
            <a:prstGeom prst="rect">
              <a:avLst/>
            </a:prstGeom>
            <a:noFill/>
          </p:spPr>
        </p:pic>
      </p:grpSp>
      <p:cxnSp>
        <p:nvCxnSpPr>
          <p:cNvPr id="5" name="Straight Connector 4"/>
          <p:cNvCxnSpPr/>
          <p:nvPr/>
        </p:nvCxnSpPr>
        <p:spPr>
          <a:xfrm>
            <a:off x="3310128" y="3356992"/>
            <a:ext cx="146304" cy="0"/>
          </a:xfrm>
          <a:prstGeom prst="line">
            <a:avLst/>
          </a:prstGeom>
          <a:ln w="28575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Rounded Rectangle 39"/>
          <p:cNvSpPr/>
          <p:nvPr/>
        </p:nvSpPr>
        <p:spPr>
          <a:xfrm>
            <a:off x="5040410" y="3482257"/>
            <a:ext cx="3455144" cy="298277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dirty="0">
              <a:sym typeface="Wingdings" pitchFamily="2" charset="2"/>
            </a:endParaRPr>
          </a:p>
        </p:txBody>
      </p:sp>
      <p:sp>
        <p:nvSpPr>
          <p:cNvPr id="16" name="Line 32"/>
          <p:cNvSpPr>
            <a:spLocks noChangeShapeType="1"/>
          </p:cNvSpPr>
          <p:nvPr/>
        </p:nvSpPr>
        <p:spPr bwMode="auto">
          <a:xfrm flipV="1">
            <a:off x="6803182" y="3747950"/>
            <a:ext cx="1081410" cy="1296988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Line 17"/>
          <p:cNvSpPr>
            <a:spLocks noChangeShapeType="1"/>
          </p:cNvSpPr>
          <p:nvPr/>
        </p:nvSpPr>
        <p:spPr bwMode="auto">
          <a:xfrm flipV="1">
            <a:off x="5939582" y="4108314"/>
            <a:ext cx="1296987" cy="1512887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8" name="Line 26"/>
          <p:cNvSpPr>
            <a:spLocks noChangeShapeType="1"/>
          </p:cNvSpPr>
          <p:nvPr/>
        </p:nvSpPr>
        <p:spPr bwMode="auto">
          <a:xfrm flipV="1">
            <a:off x="6298357" y="4684576"/>
            <a:ext cx="1728787" cy="504825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Line 9"/>
          <p:cNvSpPr>
            <a:spLocks noChangeShapeType="1"/>
          </p:cNvSpPr>
          <p:nvPr/>
        </p:nvSpPr>
        <p:spPr bwMode="auto">
          <a:xfrm flipH="1" flipV="1">
            <a:off x="5936407" y="4108313"/>
            <a:ext cx="3175" cy="2089150"/>
          </a:xfrm>
          <a:prstGeom prst="line">
            <a:avLst/>
          </a:prstGeom>
          <a:noFill/>
          <a:ln w="57150">
            <a:solidFill>
              <a:srgbClr val="000099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0" name="Oval 6"/>
          <p:cNvSpPr>
            <a:spLocks noChangeArrowheads="1"/>
          </p:cNvSpPr>
          <p:nvPr/>
        </p:nvSpPr>
        <p:spPr bwMode="auto">
          <a:xfrm>
            <a:off x="5868144" y="6124439"/>
            <a:ext cx="144463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" name="Line 13"/>
          <p:cNvSpPr>
            <a:spLocks noChangeShapeType="1"/>
          </p:cNvSpPr>
          <p:nvPr/>
        </p:nvSpPr>
        <p:spPr bwMode="auto">
          <a:xfrm flipV="1">
            <a:off x="5939582" y="5621201"/>
            <a:ext cx="0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" name="Oval 14"/>
          <p:cNvSpPr>
            <a:spLocks noChangeArrowheads="1"/>
          </p:cNvSpPr>
          <p:nvPr/>
        </p:nvSpPr>
        <p:spPr bwMode="auto">
          <a:xfrm>
            <a:off x="5868144" y="5548176"/>
            <a:ext cx="144463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7" name="Line 16"/>
          <p:cNvSpPr>
            <a:spLocks noChangeShapeType="1"/>
          </p:cNvSpPr>
          <p:nvPr/>
        </p:nvSpPr>
        <p:spPr bwMode="auto">
          <a:xfrm flipV="1">
            <a:off x="5939582" y="5189401"/>
            <a:ext cx="360362" cy="431800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9" name="Oval 23"/>
          <p:cNvSpPr>
            <a:spLocks noChangeArrowheads="1"/>
          </p:cNvSpPr>
          <p:nvPr/>
        </p:nvSpPr>
        <p:spPr bwMode="auto">
          <a:xfrm>
            <a:off x="6228507" y="5116376"/>
            <a:ext cx="144462" cy="144463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1" name="Line 25"/>
          <p:cNvSpPr>
            <a:spLocks noChangeShapeType="1"/>
          </p:cNvSpPr>
          <p:nvPr/>
        </p:nvSpPr>
        <p:spPr bwMode="auto">
          <a:xfrm flipV="1">
            <a:off x="6298357" y="5044939"/>
            <a:ext cx="504825" cy="144462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3" name="Oval 30"/>
          <p:cNvSpPr>
            <a:spLocks noChangeArrowheads="1"/>
          </p:cNvSpPr>
          <p:nvPr/>
        </p:nvSpPr>
        <p:spPr bwMode="auto">
          <a:xfrm>
            <a:off x="6730157" y="4971914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6" name="Line 36"/>
          <p:cNvSpPr>
            <a:spLocks noChangeShapeType="1"/>
          </p:cNvSpPr>
          <p:nvPr/>
        </p:nvSpPr>
        <p:spPr bwMode="auto">
          <a:xfrm flipV="1">
            <a:off x="6803182" y="4468676"/>
            <a:ext cx="504825" cy="576263"/>
          </a:xfrm>
          <a:prstGeom prst="line">
            <a:avLst/>
          </a:prstGeom>
          <a:noFill/>
          <a:ln w="762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37" name="Oval 37"/>
          <p:cNvSpPr>
            <a:spLocks noChangeArrowheads="1"/>
          </p:cNvSpPr>
          <p:nvPr/>
        </p:nvSpPr>
        <p:spPr bwMode="auto">
          <a:xfrm>
            <a:off x="7234982" y="4397239"/>
            <a:ext cx="144462" cy="1444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5753450" y="3777256"/>
            <a:ext cx="399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  <a:r>
              <a:rPr lang="en-US" i="1" dirty="0"/>
              <a:t>x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5920029" y="5776965"/>
            <a:ext cx="5052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+</a:t>
            </a:r>
            <a:r>
              <a:rPr lang="el-GR" i="1" dirty="0">
                <a:latin typeface="Calibri" panose="020F0502020204030204" pitchFamily="34" charset="0"/>
                <a:cs typeface="Calibri" panose="020F0502020204030204" pitchFamily="34" charset="0"/>
              </a:rPr>
              <a:t>ε</a:t>
            </a:r>
            <a:r>
              <a:rPr lang="en-US" i="1" dirty="0"/>
              <a:t>x</a:t>
            </a:r>
            <a:endParaRPr lang="en-US" dirty="0"/>
          </a:p>
        </p:txBody>
      </p:sp>
      <p:sp>
        <p:nvSpPr>
          <p:cNvPr id="32" name="Cloud Callout 31"/>
          <p:cNvSpPr/>
          <p:nvPr/>
        </p:nvSpPr>
        <p:spPr>
          <a:xfrm>
            <a:off x="827584" y="2453539"/>
            <a:ext cx="6912768" cy="1061095"/>
          </a:xfrm>
          <a:prstGeom prst="cloudCallout">
            <a:avLst>
              <a:gd name="adj1" fmla="val -1508"/>
              <a:gd name="adj2" fmla="val 205505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Can be (approx.) done because the step is </a:t>
            </a:r>
            <a:r>
              <a:rPr lang="en-US" sz="2400" dirty="0">
                <a:sym typeface="Wingdings" pitchFamily="2" charset="2"/>
              </a:rPr>
              <a:t>infinitesimal.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3182817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5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500"/>
                            </p:stCondLst>
                            <p:childTnLst>
                              <p:par>
                                <p:cTn id="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6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500"/>
                            </p:stCondLst>
                            <p:childTnLst>
                              <p:par>
                                <p:cTn id="78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0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1000"/>
                            </p:stCondLst>
                            <p:childTnLst>
                              <p:par>
                                <p:cTn id="82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10" presetClass="entr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2" dur="500"/>
                                        <p:tgtEl>
                                          <p:spTgt spid="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40" grpId="0" animBg="1"/>
      <p:bldP spid="20" grpId="1" animBg="1"/>
      <p:bldP spid="25" grpId="1" animBg="1"/>
      <p:bldP spid="29" grpId="1" animBg="1"/>
      <p:bldP spid="33" grpId="1" animBg="1"/>
      <p:bldP spid="37" grpId="1" animBg="1"/>
      <p:bldP spid="6" grpId="0"/>
      <p:bldP spid="30" grpId="0"/>
      <p:bldP spid="3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Analyzing Continuous Greedy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0" name="Rounded Rectangle 9"/>
          <p:cNvSpPr/>
          <p:nvPr/>
        </p:nvSpPr>
        <p:spPr>
          <a:xfrm>
            <a:off x="457200" y="1412776"/>
            <a:ext cx="8255618" cy="92107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Feasibility</a:t>
            </a:r>
          </a:p>
          <a:p>
            <a:pPr algn="just"/>
            <a:r>
              <a:rPr lang="en-US" sz="2400" dirty="0">
                <a:sym typeface="Wingdings" pitchFamily="2" charset="2"/>
              </a:rPr>
              <a:t>W</a:t>
            </a:r>
            <a:r>
              <a:rPr lang="en-US" sz="2400" dirty="0">
                <a:sym typeface="Symbol" panose="05050102010706020507" pitchFamily="18" charset="2"/>
              </a:rPr>
              <a:t>e end up with a convex combination of points in the polytope.</a:t>
            </a:r>
          </a:p>
        </p:txBody>
      </p:sp>
      <p:grpSp>
        <p:nvGrpSpPr>
          <p:cNvPr id="5" name="Group 4"/>
          <p:cNvGrpSpPr/>
          <p:nvPr/>
        </p:nvGrpSpPr>
        <p:grpSpPr>
          <a:xfrm>
            <a:off x="6804248" y="260648"/>
            <a:ext cx="1872208" cy="1512168"/>
            <a:chOff x="6228184" y="404639"/>
            <a:chExt cx="2304256" cy="1800250"/>
          </a:xfrm>
        </p:grpSpPr>
        <p:pic>
          <p:nvPicPr>
            <p:cNvPr id="6" name="Picture 5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40000"/>
            </a:blip>
            <a:srcRect/>
            <a:stretch>
              <a:fillRect/>
            </a:stretch>
          </p:blipFill>
          <p:spPr bwMode="auto">
            <a:xfrm>
              <a:off x="6228184" y="404664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7" name="Picture 6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30000"/>
            </a:blip>
            <a:srcRect/>
            <a:stretch>
              <a:fillRect/>
            </a:stretch>
          </p:blipFill>
          <p:spPr bwMode="auto">
            <a:xfrm>
              <a:off x="6438900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8" name="Picture 7" descr="MCBD07032_0000[1]"/>
            <p:cNvPicPr>
              <a:picLocks noChangeAspect="1" noChangeArrowheads="1"/>
            </p:cNvPicPr>
            <p:nvPr/>
          </p:nvPicPr>
          <p:blipFill>
            <a:blip r:embed="rId2" cstate="print">
              <a:lum contrast="-10000"/>
            </a:blip>
            <a:srcRect/>
            <a:stretch>
              <a:fillRect/>
            </a:stretch>
          </p:blipFill>
          <p:spPr bwMode="auto">
            <a:xfrm>
              <a:off x="6654303" y="404639"/>
              <a:ext cx="1662113" cy="1800225"/>
            </a:xfrm>
            <a:prstGeom prst="rect">
              <a:avLst/>
            </a:prstGeom>
            <a:noFill/>
          </p:spPr>
        </p:pic>
        <p:pic>
          <p:nvPicPr>
            <p:cNvPr id="9" name="Picture 8" descr="MCBD07032_0000[1]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6870327" y="404639"/>
              <a:ext cx="1662113" cy="1800225"/>
            </a:xfrm>
            <a:prstGeom prst="rect">
              <a:avLst/>
            </a:prstGeom>
            <a:noFill/>
          </p:spPr>
        </p:pic>
      </p:grpSp>
      <p:sp>
        <p:nvSpPr>
          <p:cNvPr id="11" name="Rounded Rectangle 10"/>
          <p:cNvSpPr/>
          <p:nvPr/>
        </p:nvSpPr>
        <p:spPr>
          <a:xfrm>
            <a:off x="467544" y="2492896"/>
            <a:ext cx="8255618" cy="849065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/>
              <a:t>Lemma</a:t>
            </a:r>
            <a:endParaRPr lang="en-US" sz="2400" dirty="0">
              <a:sym typeface="Wingdings" pitchFamily="2" charset="2"/>
            </a:endParaRPr>
          </a:p>
          <a:p>
            <a:r>
              <a:rPr lang="en-US" sz="2400" dirty="0">
                <a:sym typeface="Wingdings" pitchFamily="2" charset="2"/>
              </a:rPr>
              <a:t>The multilinear relaxation is concave along positive directions.</a:t>
            </a:r>
          </a:p>
        </p:txBody>
      </p:sp>
      <p:sp>
        <p:nvSpPr>
          <p:cNvPr id="13" name="Rounded Rectangle 12"/>
          <p:cNvSpPr/>
          <p:nvPr/>
        </p:nvSpPr>
        <p:spPr>
          <a:xfrm>
            <a:off x="490009" y="3429000"/>
            <a:ext cx="8255618" cy="309634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endParaRPr lang="en-US" sz="2400" dirty="0">
              <a:sym typeface="Wingdings" pitchFamily="2" charset="2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1330206" y="3861048"/>
            <a:ext cx="2305690" cy="1952600"/>
            <a:chOff x="1330206" y="3109069"/>
            <a:chExt cx="2305690" cy="1952600"/>
          </a:xfrm>
        </p:grpSpPr>
        <p:sp>
          <p:nvSpPr>
            <p:cNvPr id="15" name="Rectangle 14"/>
            <p:cNvSpPr/>
            <p:nvPr/>
          </p:nvSpPr>
          <p:spPr>
            <a:xfrm>
              <a:off x="1331640" y="3109069"/>
              <a:ext cx="2304256" cy="1944216"/>
            </a:xfrm>
            <a:prstGeom prst="rect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6" name="Straight Arrow Connector 15"/>
            <p:cNvCxnSpPr/>
            <p:nvPr/>
          </p:nvCxnSpPr>
          <p:spPr>
            <a:xfrm flipV="1">
              <a:off x="1331640" y="3109069"/>
              <a:ext cx="0" cy="19442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>
            <a:xfrm flipV="1">
              <a:off x="1330206" y="5053285"/>
              <a:ext cx="2305690" cy="83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>
            <a:xfrm flipV="1">
              <a:off x="2051720" y="3613125"/>
              <a:ext cx="792088" cy="648072"/>
            </a:xfrm>
            <a:prstGeom prst="straightConnector1">
              <a:avLst/>
            </a:prstGeom>
            <a:ln w="19050">
              <a:solidFill>
                <a:schemeClr val="tx1"/>
              </a:solidFill>
              <a:prstDash val="sysDash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9" name="Group 18"/>
          <p:cNvGrpSpPr/>
          <p:nvPr/>
        </p:nvGrpSpPr>
        <p:grpSpPr>
          <a:xfrm>
            <a:off x="2080319" y="4437112"/>
            <a:ext cx="903246" cy="792088"/>
            <a:chOff x="2080319" y="3612368"/>
            <a:chExt cx="903246" cy="792088"/>
          </a:xfrm>
        </p:grpSpPr>
        <p:pic>
          <p:nvPicPr>
            <p:cNvPr id="20" name="Picture 19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80319" y="3612368"/>
              <a:ext cx="903246" cy="792088"/>
            </a:xfrm>
            <a:prstGeom prst="rect">
              <a:avLst/>
            </a:prstGeom>
          </p:spPr>
        </p:pic>
        <p:sp>
          <p:nvSpPr>
            <p:cNvPr id="21" name="Oval 20"/>
            <p:cNvSpPr/>
            <p:nvPr/>
          </p:nvSpPr>
          <p:spPr>
            <a:xfrm>
              <a:off x="2220904" y="3620000"/>
              <a:ext cx="432048" cy="470323"/>
            </a:xfrm>
            <a:prstGeom prst="ellipse">
              <a:avLst/>
            </a:prstGeom>
            <a:solidFill>
              <a:srgbClr val="FFFFFF">
                <a:alpha val="50196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2" name="Oval Callout 21"/>
          <p:cNvSpPr/>
          <p:nvPr/>
        </p:nvSpPr>
        <p:spPr>
          <a:xfrm>
            <a:off x="5004048" y="3501008"/>
            <a:ext cx="3456384" cy="2880320"/>
          </a:xfrm>
          <a:prstGeom prst="wedgeEllipseCallout">
            <a:avLst>
              <a:gd name="adj1" fmla="val -113791"/>
              <a:gd name="adj2" fmla="val -6925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3" name="Straight Connector 22"/>
          <p:cNvCxnSpPr/>
          <p:nvPr/>
        </p:nvCxnSpPr>
        <p:spPr>
          <a:xfrm flipV="1">
            <a:off x="6012160" y="4639593"/>
            <a:ext cx="1692188" cy="1033264"/>
          </a:xfrm>
          <a:prstGeom prst="line">
            <a:avLst/>
          </a:prstGeom>
          <a:ln w="38100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5" name="Group 24"/>
          <p:cNvGrpSpPr/>
          <p:nvPr/>
        </p:nvGrpSpPr>
        <p:grpSpPr>
          <a:xfrm>
            <a:off x="5652120" y="4053557"/>
            <a:ext cx="3744416" cy="2687811"/>
            <a:chOff x="5652120" y="3117453"/>
            <a:chExt cx="3744416" cy="2687811"/>
          </a:xfrm>
        </p:grpSpPr>
        <p:cxnSp>
          <p:nvCxnSpPr>
            <p:cNvPr id="26" name="Straight Arrow Connector 25"/>
            <p:cNvCxnSpPr/>
            <p:nvPr/>
          </p:nvCxnSpPr>
          <p:spPr>
            <a:xfrm flipV="1">
              <a:off x="5653554" y="3117453"/>
              <a:ext cx="0" cy="1944216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Straight Arrow Connector 26"/>
            <p:cNvCxnSpPr/>
            <p:nvPr/>
          </p:nvCxnSpPr>
          <p:spPr>
            <a:xfrm flipV="1">
              <a:off x="5652120" y="5061669"/>
              <a:ext cx="2305690" cy="8384"/>
            </a:xfrm>
            <a:prstGeom prst="straightConnector1">
              <a:avLst/>
            </a:prstGeom>
            <a:ln w="381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Arc 27"/>
            <p:cNvSpPr/>
            <p:nvPr/>
          </p:nvSpPr>
          <p:spPr>
            <a:xfrm rot="16200000">
              <a:off x="6671084" y="3079812"/>
              <a:ext cx="2066528" cy="3384376"/>
            </a:xfrm>
            <a:prstGeom prst="arc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9" name="Rounded Rectangle 28"/>
          <p:cNvSpPr/>
          <p:nvPr/>
        </p:nvSpPr>
        <p:spPr>
          <a:xfrm>
            <a:off x="490009" y="3429000"/>
            <a:ext cx="8255618" cy="3131590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Use</a:t>
            </a:r>
            <a:endParaRPr lang="en-US" sz="2400" dirty="0">
              <a:sym typeface="Wingdings" pitchFamily="2" charset="2"/>
            </a:endParaRPr>
          </a:p>
          <a:p>
            <a:pPr algn="just"/>
            <a:r>
              <a:rPr lang="en-US" sz="2400" dirty="0">
                <a:sym typeface="Wingdings" pitchFamily="2" charset="2"/>
              </a:rPr>
              <a:t>Regardless of our current location, there is a good direction: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If 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 is the current solution,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then adding an infinitesimal fraction of </a:t>
            </a:r>
            <a:r>
              <a:rPr lang="en-US" sz="2400" i="1" dirty="0">
                <a:sym typeface="Wingdings" pitchFamily="2" charset="2"/>
              </a:rPr>
              <a:t>OPT</a:t>
            </a:r>
            <a:r>
              <a:rPr lang="en-US" sz="2400" dirty="0">
                <a:sym typeface="Wingdings" pitchFamily="2" charset="2"/>
              </a:rPr>
              <a:t> (in </a:t>
            </a:r>
            <a:r>
              <a:rPr lang="en-US" sz="2400" i="1" dirty="0">
                <a:sym typeface="Wingdings" pitchFamily="2" charset="2"/>
              </a:rPr>
              <a:t>P</a:t>
            </a:r>
            <a:r>
              <a:rPr lang="en-US" sz="2400" dirty="0">
                <a:sym typeface="Wingdings" pitchFamily="2" charset="2"/>
              </a:rPr>
              <a:t>) is at least as good as adding an infinitesimal fraction of </a:t>
            </a:r>
            <a:r>
              <a:rPr lang="en-US" sz="2400" i="1" dirty="0">
                <a:sym typeface="Wingdings" pitchFamily="2" charset="2"/>
              </a:rPr>
              <a:t>OPT </a:t>
            </a:r>
            <a:r>
              <a:rPr lang="en-US" sz="2400" dirty="0">
                <a:sym typeface="Wingdings" pitchFamily="2" charset="2"/>
              </a:rPr>
              <a:t>∙ (1 – 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),</a:t>
            </a:r>
            <a:endParaRPr lang="en-US" sz="2400" i="1" dirty="0">
              <a:sym typeface="Symbol" panose="05050102010706020507" pitchFamily="18" charset="2"/>
            </a:endParaRP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which increases the value by at least an infinitesimal fraction of</a:t>
            </a:r>
          </a:p>
          <a:p>
            <a:pPr algn="ctr"/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 + </a:t>
            </a:r>
            <a:r>
              <a:rPr lang="en-US" sz="2400" i="1" dirty="0">
                <a:sym typeface="Symbol" panose="05050102010706020507" pitchFamily="18" charset="2"/>
              </a:rPr>
              <a:t>OPT </a:t>
            </a:r>
            <a:r>
              <a:rPr lang="en-US" sz="2400" dirty="0">
                <a:sym typeface="Wingdings" pitchFamily="2" charset="2"/>
              </a:rPr>
              <a:t>∙ (1 – </a:t>
            </a:r>
            <a:r>
              <a:rPr lang="en-US" sz="2400" i="1" dirty="0">
                <a:sym typeface="Wingdings" pitchFamily="2" charset="2"/>
              </a:rPr>
              <a:t>y</a:t>
            </a:r>
            <a:r>
              <a:rPr lang="en-US" sz="2400" dirty="0">
                <a:sym typeface="Wingdings" pitchFamily="2" charset="2"/>
              </a:rPr>
              <a:t>)</a:t>
            </a:r>
            <a:r>
              <a:rPr lang="en-US" sz="2400" dirty="0">
                <a:sym typeface="Symbol" panose="05050102010706020507" pitchFamily="18" charset="2"/>
              </a:rPr>
              <a:t>) –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 –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.</a:t>
            </a:r>
            <a:endParaRPr lang="en-US" sz="2400" i="1" dirty="0">
              <a:sym typeface="Wingdings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0112596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9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9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9" dur="500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2" dur="500"/>
                                        <p:tgtEl>
                                          <p:spTgt spid="2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7" dur="500"/>
                                        <p:tgtEl>
                                          <p:spTgt spid="2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2" dur="500"/>
                                        <p:tgtEl>
                                          <p:spTgt spid="2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87" dur="500"/>
                                        <p:tgtEl>
                                          <p:spTgt spid="2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90" dur="500"/>
                                        <p:tgtEl>
                                          <p:spTgt spid="2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  <p:bldP spid="13" grpId="0" animBg="1"/>
      <p:bldP spid="13" grpId="1" animBg="1"/>
      <p:bldP spid="22" grpId="0" animBg="1"/>
      <p:bldP spid="22" grpId="1" animBg="1"/>
      <p:bldP spid="2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Approximation Ratio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8</a:t>
            </a:fld>
            <a:endParaRPr lang="en-US" dirty="0"/>
          </a:p>
        </p:txBody>
      </p:sp>
      <p:grpSp>
        <p:nvGrpSpPr>
          <p:cNvPr id="5" name="Group 4"/>
          <p:cNvGrpSpPr/>
          <p:nvPr/>
        </p:nvGrpSpPr>
        <p:grpSpPr>
          <a:xfrm>
            <a:off x="7380312" y="547092"/>
            <a:ext cx="1368152" cy="649660"/>
            <a:chOff x="6299398" y="1988840"/>
            <a:chExt cx="2161034" cy="1225724"/>
          </a:xfrm>
        </p:grpSpPr>
        <p:cxnSp>
          <p:nvCxnSpPr>
            <p:cNvPr id="6" name="Straight Arrow Connector 5"/>
            <p:cNvCxnSpPr/>
            <p:nvPr/>
          </p:nvCxnSpPr>
          <p:spPr>
            <a:xfrm rot="5400000" flipH="1" flipV="1">
              <a:off x="5687330" y="2600908"/>
              <a:ext cx="1224930" cy="794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" name="Straight Arrow Connector 6"/>
            <p:cNvCxnSpPr/>
            <p:nvPr/>
          </p:nvCxnSpPr>
          <p:spPr>
            <a:xfrm>
              <a:off x="6300192" y="3212976"/>
              <a:ext cx="2160240" cy="1588"/>
            </a:xfrm>
            <a:prstGeom prst="straightConnector1">
              <a:avLst/>
            </a:prstGeom>
            <a:ln w="38100">
              <a:solidFill>
                <a:schemeClr val="tx1">
                  <a:lumMod val="95000"/>
                  <a:lumOff val="5000"/>
                </a:schemeClr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8" name="Group 25"/>
            <p:cNvGrpSpPr/>
            <p:nvPr/>
          </p:nvGrpSpPr>
          <p:grpSpPr>
            <a:xfrm>
              <a:off x="6300192" y="2276872"/>
              <a:ext cx="1944216" cy="936104"/>
              <a:chOff x="6012160" y="2636912"/>
              <a:chExt cx="1944216" cy="936104"/>
            </a:xfrm>
          </p:grpSpPr>
          <p:cxnSp>
            <p:nvCxnSpPr>
              <p:cNvPr id="9" name="Straight Connector 8"/>
              <p:cNvCxnSpPr/>
              <p:nvPr/>
            </p:nvCxnSpPr>
            <p:spPr>
              <a:xfrm flipV="1">
                <a:off x="6012160" y="3068960"/>
                <a:ext cx="576064" cy="504056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Straight Connector 9"/>
              <p:cNvCxnSpPr/>
              <p:nvPr/>
            </p:nvCxnSpPr>
            <p:spPr>
              <a:xfrm flipV="1">
                <a:off x="6588224" y="2780928"/>
                <a:ext cx="648072" cy="288032"/>
              </a:xfrm>
              <a:prstGeom prst="line">
                <a:avLst/>
              </a:prstGeom>
              <a:ln w="5715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" name="Straight Arrow Connector 10"/>
              <p:cNvCxnSpPr/>
              <p:nvPr/>
            </p:nvCxnSpPr>
            <p:spPr>
              <a:xfrm flipV="1">
                <a:off x="7236296" y="2636912"/>
                <a:ext cx="720080" cy="144016"/>
              </a:xfrm>
              <a:prstGeom prst="straightConnector1">
                <a:avLst/>
              </a:prstGeom>
              <a:ln w="57150">
                <a:solidFill>
                  <a:srgbClr val="FF0000"/>
                </a:solidFill>
                <a:headEnd type="none" w="med" len="med"/>
                <a:tailEnd type="triangl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ounded Rectangle 12"/>
              <p:cNvSpPr/>
              <p:nvPr/>
            </p:nvSpPr>
            <p:spPr>
              <a:xfrm>
                <a:off x="431182" y="1581543"/>
                <a:ext cx="8255618" cy="1292021"/>
              </a:xfrm>
              <a:prstGeom prst="roundRect">
                <a:avLst/>
              </a:prstGeom>
            </p:spPr>
            <p:style>
              <a:lnRef idx="1">
                <a:schemeClr val="accent5"/>
              </a:lnRef>
              <a:fillRef idx="2">
                <a:schemeClr val="accent5"/>
              </a:fillRef>
              <a:effectRef idx="1">
                <a:schemeClr val="accent5"/>
              </a:effectRef>
              <a:fontRef idx="minor">
                <a:schemeClr val="dk1"/>
              </a:fontRef>
            </p:style>
            <p:txBody>
              <a:bodyPr rtlCol="0" anchor="t" anchorCtr="0"/>
              <a:lstStyle/>
              <a:p>
                <a:pPr algn="just"/>
                <a:r>
                  <a:rPr lang="en-US" sz="2400" b="1" u="sng" dirty="0">
                    <a:sym typeface="Wingdings" pitchFamily="2" charset="2"/>
                  </a:rPr>
                  <a:t>Differential Equation</a:t>
                </a:r>
              </a:p>
              <a:p>
                <a:pPr algn="just"/>
                <a:endParaRPr lang="en-US" sz="1100" b="1" u="sng" dirty="0">
                  <a:sym typeface="Wingdings" pitchFamily="2" charset="2"/>
                </a:endParaRPr>
              </a:p>
              <a:p>
                <a:pPr algn="ctr"/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fPr>
                      <m:num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𝐹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(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)</m:t>
                        </m:r>
                      </m:num>
                      <m:den>
                        <m:r>
                          <a:rPr lang="en-US" sz="240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𝑑</m:t>
                        </m:r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𝑡</m:t>
                        </m:r>
                      </m:den>
                    </m:f>
                    <m:r>
                      <a:rPr lang="en-US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Wingdings" pitchFamily="2" charset="2"/>
                      </a:rPr>
                      <m:t>≥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𝑓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dirty="0" smtClean="0">
                            <a:latin typeface="Cambria Math" panose="02040503050406030204" pitchFamily="18" charset="0"/>
                            <a:sym typeface="Symbol" panose="05050102010706020507" pitchFamily="18" charset="2"/>
                          </a:rPr>
                          <m:t>𝑂𝑃𝑇</m:t>
                        </m:r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 −</m:t>
                    </m:r>
                    <m:r>
                      <a:rPr lang="en-US" sz="2400" b="0" i="1" smtClean="0">
                        <a:latin typeface="Cambria Math" panose="02040503050406030204" pitchFamily="18" charset="0"/>
                        <a:sym typeface="Wingdings" pitchFamily="2" charset="2"/>
                      </a:rPr>
                      <m:t>𝐹</m:t>
                    </m:r>
                    <m:d>
                      <m:dPr>
                        <m:ctrlP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</m:ctrlPr>
                      </m:dPr>
                      <m:e>
                        <m:r>
                          <a:rPr lang="en-US" sz="2400" b="0" i="1" smtClean="0">
                            <a:latin typeface="Cambria Math" panose="02040503050406030204" pitchFamily="18" charset="0"/>
                            <a:sym typeface="Wingdings" pitchFamily="2" charset="2"/>
                          </a:rPr>
                          <m:t>𝑦</m:t>
                        </m:r>
                      </m:e>
                    </m:d>
                  </m:oMath>
                </a14:m>
                <a:r>
                  <a:rPr lang="en-US" sz="2400" dirty="0">
                    <a:sym typeface="Wingdings" pitchFamily="2" charset="2"/>
                  </a:rPr>
                  <a:t>.</a:t>
                </a:r>
              </a:p>
            </p:txBody>
          </p:sp>
        </mc:Choice>
        <mc:Fallback xmlns="">
          <p:sp>
            <p:nvSpPr>
              <p:cNvPr id="13" name="Rounded 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182" y="1581543"/>
                <a:ext cx="8255618" cy="1292021"/>
              </a:xfrm>
              <a:prstGeom prst="round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he-I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Rounded Rectangle 13"/>
          <p:cNvSpPr/>
          <p:nvPr/>
        </p:nvSpPr>
        <p:spPr>
          <a:xfrm>
            <a:off x="431182" y="3051220"/>
            <a:ext cx="8255618" cy="1313884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Solution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y</a:t>
            </a:r>
            <a:r>
              <a:rPr lang="en-US" sz="2400" dirty="0">
                <a:sym typeface="Symbol" panose="05050102010706020507" pitchFamily="18" charset="2"/>
              </a:rPr>
              <a:t>) ≥ (1 - </a:t>
            </a:r>
            <a:r>
              <a:rPr lang="en-US" sz="2400" i="1" dirty="0">
                <a:sym typeface="Symbol" panose="05050102010706020507" pitchFamily="18" charset="2"/>
              </a:rPr>
              <a:t>e</a:t>
            </a:r>
            <a:r>
              <a:rPr lang="en-US" sz="2400" baseline="30000" dirty="0">
                <a:sym typeface="Symbol" panose="05050102010706020507" pitchFamily="18" charset="2"/>
              </a:rPr>
              <a:t>-</a:t>
            </a:r>
            <a:r>
              <a:rPr lang="en-US" sz="2400" i="1" baseline="30000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) ∙ </a:t>
            </a:r>
            <a:r>
              <a:rPr lang="en-US" sz="2400" i="1" dirty="0">
                <a:sym typeface="Symbol" panose="05050102010706020507" pitchFamily="18" charset="2"/>
              </a:rPr>
              <a:t>f</a:t>
            </a:r>
            <a:r>
              <a:rPr lang="en-US" sz="2400" dirty="0">
                <a:sym typeface="Symbol" panose="05050102010706020507" pitchFamily="18" charset="2"/>
              </a:rPr>
              <a:t>(</a:t>
            </a:r>
            <a:r>
              <a:rPr lang="en-US" sz="2400" i="1" dirty="0">
                <a:sym typeface="Symbol" panose="05050102010706020507" pitchFamily="18" charset="2"/>
              </a:rPr>
              <a:t>OPT</a:t>
            </a:r>
            <a:r>
              <a:rPr lang="en-US" sz="2400" dirty="0">
                <a:sym typeface="Symbol" panose="05050102010706020507" pitchFamily="18" charset="2"/>
              </a:rPr>
              <a:t>).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Symbol" panose="05050102010706020507" pitchFamily="18" charset="2"/>
              </a:rPr>
              <a:t>For </a:t>
            </a:r>
            <a:r>
              <a:rPr lang="en-US" sz="2400" i="1" dirty="0">
                <a:sym typeface="Symbol" panose="05050102010706020507" pitchFamily="18" charset="2"/>
              </a:rPr>
              <a:t>t</a:t>
            </a:r>
            <a:r>
              <a:rPr lang="en-US" sz="2400" dirty="0">
                <a:sym typeface="Symbol" panose="05050102010706020507" pitchFamily="18" charset="2"/>
              </a:rPr>
              <a:t> = 1, the approximation ratio is 1 – 1/</a:t>
            </a:r>
            <a:r>
              <a:rPr lang="en-US" sz="2400" i="1" dirty="0">
                <a:sym typeface="Symbol" panose="05050102010706020507" pitchFamily="18" charset="2"/>
              </a:rPr>
              <a:t>e</a:t>
            </a:r>
            <a:r>
              <a:rPr lang="en-US" sz="2400" dirty="0">
                <a:sym typeface="Symbol" panose="05050102010706020507" pitchFamily="18" charset="2"/>
              </a:rPr>
              <a:t> ≈ 0.632.</a:t>
            </a:r>
            <a:endParaRPr lang="en-US" sz="2400" dirty="0"/>
          </a:p>
          <a:p>
            <a:pPr algn="just"/>
            <a:endParaRPr lang="en-US" sz="2400" b="1" u="sng" dirty="0">
              <a:sym typeface="Wingdings" pitchFamily="2" charset="2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420838" y="4797152"/>
            <a:ext cx="8255618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Theorem</a:t>
            </a:r>
          </a:p>
          <a:p>
            <a:pPr algn="just"/>
            <a:r>
              <a:rPr lang="en-US" sz="2400" dirty="0"/>
              <a:t>When </a:t>
            </a:r>
            <a:r>
              <a:rPr lang="en-US" sz="2400" i="1" dirty="0"/>
              <a:t>f</a:t>
            </a:r>
            <a:r>
              <a:rPr lang="en-US" sz="2400" dirty="0"/>
              <a:t> is a non-negative monotone submodular function, the multilinear relaxation can be optimized up to a factor of 1 – 1/</a:t>
            </a:r>
            <a:r>
              <a:rPr lang="en-US" sz="2400" i="1" dirty="0"/>
              <a:t>e</a:t>
            </a:r>
            <a:r>
              <a:rPr lang="en-US" sz="2400" dirty="0"/>
              <a:t>.</a:t>
            </a:r>
          </a:p>
          <a:p>
            <a:pPr algn="just"/>
            <a:endParaRPr lang="en-US" sz="2400" b="1" u="sng" dirty="0">
              <a:sym typeface="Wingdings" pitchFamily="2" charset="2"/>
            </a:endParaRPr>
          </a:p>
        </p:txBody>
      </p:sp>
      <p:sp>
        <p:nvSpPr>
          <p:cNvPr id="18" name="Cloud Callout 17"/>
          <p:cNvSpPr/>
          <p:nvPr/>
        </p:nvSpPr>
        <p:spPr>
          <a:xfrm>
            <a:off x="2339752" y="4207679"/>
            <a:ext cx="3816424" cy="670162"/>
          </a:xfrm>
          <a:prstGeom prst="cloudCallout">
            <a:avLst>
              <a:gd name="adj1" fmla="val -871"/>
              <a:gd name="adj2" fmla="val 101997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400" dirty="0"/>
              <a:t>Known to be tight.</a:t>
            </a:r>
          </a:p>
        </p:txBody>
      </p:sp>
    </p:spTree>
    <p:extLst>
      <p:ext uri="{BB962C8B-B14F-4D97-AF65-F5344CB8AC3E}">
        <p14:creationId xmlns:p14="http://schemas.microsoft.com/office/powerpoint/2010/main" val="1851365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Are we done?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6A4B56-60CD-4619-9AC4-C81993084640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420838" y="1484784"/>
            <a:ext cx="8255618" cy="1368152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b="1" u="sng" dirty="0">
                <a:sym typeface="Wingdings" pitchFamily="2" charset="2"/>
              </a:rPr>
              <a:t>Theorem</a:t>
            </a:r>
          </a:p>
          <a:p>
            <a:pPr algn="just"/>
            <a:r>
              <a:rPr lang="en-US" sz="2400" dirty="0"/>
              <a:t>When </a:t>
            </a:r>
            <a:r>
              <a:rPr lang="en-US" sz="2400" i="1" dirty="0"/>
              <a:t>f</a:t>
            </a:r>
            <a:r>
              <a:rPr lang="en-US" sz="2400" dirty="0"/>
              <a:t> is a non-negative monotone submodular function, the multilinear relaxation can be optimized up to a factor of 1 – 1/</a:t>
            </a:r>
            <a:r>
              <a:rPr lang="en-US" sz="2400" i="1" dirty="0"/>
              <a:t>e</a:t>
            </a:r>
            <a:r>
              <a:rPr lang="en-US" sz="2400" dirty="0"/>
              <a:t>.</a:t>
            </a:r>
          </a:p>
          <a:p>
            <a:pPr algn="just"/>
            <a:endParaRPr lang="en-US" sz="2400" b="1" u="sng" dirty="0">
              <a:sym typeface="Wingdings" pitchFamily="2" charset="2"/>
            </a:endParaRPr>
          </a:p>
        </p:txBody>
      </p:sp>
      <p:pic>
        <p:nvPicPr>
          <p:cNvPr id="5" name="Picture 6" descr="C:\Users\User\AppData\Local\Microsoft\Windows\INetCache\IE\1771SIG9\think_smiley[1]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2479" y="332657"/>
            <a:ext cx="773937" cy="1224136"/>
          </a:xfrm>
          <a:prstGeom prst="rect">
            <a:avLst/>
          </a:prstGeom>
          <a:noFill/>
        </p:spPr>
      </p:pic>
      <p:sp>
        <p:nvSpPr>
          <p:cNvPr id="8" name="Down Arrow 7"/>
          <p:cNvSpPr/>
          <p:nvPr/>
        </p:nvSpPr>
        <p:spPr>
          <a:xfrm>
            <a:off x="1979712" y="3068960"/>
            <a:ext cx="648072" cy="64807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1043608" y="3861048"/>
            <a:ext cx="2422970" cy="864096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just"/>
            <a:r>
              <a:rPr lang="en-US" sz="2400" dirty="0">
                <a:sym typeface="Wingdings" pitchFamily="2" charset="2"/>
              </a:rPr>
              <a:t>Can we improve for special cases?</a:t>
            </a:r>
          </a:p>
        </p:txBody>
      </p:sp>
      <p:sp>
        <p:nvSpPr>
          <p:cNvPr id="10" name="Down Arrow 9"/>
          <p:cNvSpPr/>
          <p:nvPr/>
        </p:nvSpPr>
        <p:spPr>
          <a:xfrm>
            <a:off x="5580112" y="3068960"/>
            <a:ext cx="648072" cy="648072"/>
          </a:xfrm>
          <a:prstGeom prst="downArrow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10"/>
          <p:cNvSpPr/>
          <p:nvPr/>
        </p:nvSpPr>
        <p:spPr>
          <a:xfrm>
            <a:off x="3851920" y="3861047"/>
            <a:ext cx="4392488" cy="2634457"/>
          </a:xfrm>
          <a:prstGeom prst="round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t" anchorCtr="0"/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In ML one often needs to optimize </a:t>
            </a:r>
            <a:r>
              <a:rPr lang="en-US" sz="2400" i="1" dirty="0">
                <a:sym typeface="Wingdings" pitchFamily="2" charset="2"/>
              </a:rPr>
              <a:t>f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S</a:t>
            </a:r>
            <a:r>
              <a:rPr lang="en-US" sz="2400" dirty="0">
                <a:sym typeface="Wingdings" pitchFamily="2" charset="2"/>
              </a:rPr>
              <a:t>) –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S</a:t>
            </a:r>
            <a:r>
              <a:rPr lang="en-US" sz="2400" dirty="0">
                <a:sym typeface="Wingdings" pitchFamily="2" charset="2"/>
              </a:rPr>
              <a:t>), where </a:t>
            </a:r>
            <a:r>
              <a:rPr lang="en-US" sz="2400" dirty="0">
                <a:latin typeface="Cambria Math" panose="02040503050406030204" pitchFamily="18" charset="0"/>
                <a:ea typeface="Cambria Math" panose="02040503050406030204" pitchFamily="18" charset="0"/>
              </a:rPr>
              <a:t>ℓ</a:t>
            </a:r>
            <a:r>
              <a:rPr lang="en-US" sz="2400" dirty="0">
                <a:sym typeface="Wingdings" pitchFamily="2" charset="2"/>
              </a:rPr>
              <a:t>(</a:t>
            </a:r>
            <a:r>
              <a:rPr lang="en-US" sz="2400" i="1" dirty="0">
                <a:sym typeface="Wingdings" pitchFamily="2" charset="2"/>
              </a:rPr>
              <a:t>S</a:t>
            </a:r>
            <a:r>
              <a:rPr lang="en-US" sz="2400" dirty="0">
                <a:sym typeface="Wingdings" pitchFamily="2" charset="2"/>
              </a:rPr>
              <a:t>) is a linear </a:t>
            </a:r>
            <a:r>
              <a:rPr lang="en-US" sz="2400" dirty="0" err="1">
                <a:sym typeface="Wingdings" pitchFamily="2" charset="2"/>
              </a:rPr>
              <a:t>regularizer</a:t>
            </a:r>
            <a:r>
              <a:rPr lang="en-US" sz="2400" dirty="0">
                <a:sym typeface="Wingdings" pitchFamily="2" charset="2"/>
              </a:rPr>
              <a:t>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Often non-monotone.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>
                <a:sym typeface="Wingdings" pitchFamily="2" charset="2"/>
              </a:rPr>
              <a:t>Hard to guarantee non-negativity.</a:t>
            </a:r>
          </a:p>
        </p:txBody>
      </p:sp>
    </p:spTree>
    <p:extLst>
      <p:ext uri="{BB962C8B-B14F-4D97-AF65-F5344CB8AC3E}">
        <p14:creationId xmlns:p14="http://schemas.microsoft.com/office/powerpoint/2010/main" val="16539711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27765</TotalTime>
  <Words>1285</Words>
  <Application>Microsoft Office PowerPoint</Application>
  <PresentationFormat>On-screen Show (4:3)</PresentationFormat>
  <Paragraphs>195</Paragraphs>
  <Slides>17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Arial</vt:lpstr>
      <vt:lpstr>Calibri</vt:lpstr>
      <vt:lpstr>Cambria Math</vt:lpstr>
      <vt:lpstr>Symbol</vt:lpstr>
      <vt:lpstr>Times New Roman</vt:lpstr>
      <vt:lpstr>Wingdings</vt:lpstr>
      <vt:lpstr>Wingdings 3</vt:lpstr>
      <vt:lpstr>Office Theme</vt:lpstr>
      <vt:lpstr>Guess Free Maximization of Submodular and Linear Sums</vt:lpstr>
      <vt:lpstr>Motivation: Adding Dessert</vt:lpstr>
      <vt:lpstr>Another Example</vt:lpstr>
      <vt:lpstr>Submodular Optimization</vt:lpstr>
      <vt:lpstr>The Multilinear Relaxation</vt:lpstr>
      <vt:lpstr>Continuous Greedy [Calinescu et al. 2011]</vt:lpstr>
      <vt:lpstr>Analyzing Continuous Greedy</vt:lpstr>
      <vt:lpstr>Approximation Ratio</vt:lpstr>
      <vt:lpstr>Are we done?</vt:lpstr>
      <vt:lpstr>Linear and Submodular Sums</vt:lpstr>
      <vt:lpstr>About the Alg. of Sviridenko et al. </vt:lpstr>
      <vt:lpstr>Shortcomings of the Above Algorithm</vt:lpstr>
      <vt:lpstr>Our Observation</vt:lpstr>
      <vt:lpstr>Our Algorithm</vt:lpstr>
      <vt:lpstr>Analysis (cont.)</vt:lpstr>
      <vt:lpstr>Follow Up Work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Feldman Moran</dc:creator>
  <cp:lastModifiedBy>Moran</cp:lastModifiedBy>
  <cp:revision>1449</cp:revision>
  <dcterms:created xsi:type="dcterms:W3CDTF">2009-11-07T08:14:49Z</dcterms:created>
  <dcterms:modified xsi:type="dcterms:W3CDTF">2019-08-05T18:22:25Z</dcterms:modified>
</cp:coreProperties>
</file>